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2" r:id="rId3"/>
    <p:sldId id="273" r:id="rId4"/>
    <p:sldId id="275"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1E700B27-DE4C-4B9E-BB11-B9027034A00F}" type="datetimeFigureOut">
              <a:rPr lang="en-US" dirty="0"/>
              <a:pPr/>
              <a:t>10/14/2020</a:t>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5C51FCE-E4BB-4680-8E50-3C0E348D2609}" type="datetimeFigureOut">
              <a:rPr lang="en-US" dirty="0"/>
              <a:t>10/14/2020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AAA073D-A903-47F8-8D16-77642FB0DF1F}" type="datetimeFigureOut">
              <a:rPr lang="en-US" dirty="0"/>
              <a:t>10/14/2020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AB91FA40-626B-4CA1-85D0-7A9016E395BA}" type="datetimeFigureOut">
              <a:rPr lang="en-US" dirty="0"/>
              <a:t>10/14/2020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C3F425EA-B9DC-48A7-991E-9A82573B1B21}" type="datetimeFigureOut">
              <a:rPr lang="en-US" dirty="0"/>
              <a:t>10/14/2020</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66CB97F8-6CEB-469B-AFCC-889F2A2B1D5A}" type="datetimeFigureOut">
              <a:rPr lang="en-US" dirty="0"/>
              <a:t>10/14/2020</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9179F-009E-4FA5-B091-7EBB82A185BD}" type="datetimeFigureOut">
              <a:rPr lang="en-US" dirty="0"/>
              <a:t>10/14/2020</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E665CEB-0076-4E37-B880-BCEA9784DE0A}" type="datetimeFigureOut">
              <a:rPr lang="en-US" dirty="0"/>
              <a:t>10/14/2020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A6149E5E-3896-4118-99A7-7B85668F1C5E}" type="datetimeFigureOut">
              <a:rPr lang="en-US" dirty="0"/>
              <a:t>10/14/2020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40F4739-9812-4A9F-890D-2AD6BA5F6EE8}" type="datetimeFigureOut">
              <a:rPr lang="en-US" dirty="0"/>
              <a:t>10/14/2020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18845AC5-A3F8-44AA-BA8F-596CDCC976D3}" type="datetimeFigureOut">
              <a:rPr lang="en-US" dirty="0"/>
              <a:t>10/14/2020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s-ES" smtClean="0"/>
              <a:t>Haga clic para modificar el estilo de título del patrón</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C873B183-A821-4095-A363-9EC968635539}" type="datetimeFigureOut">
              <a:rPr lang="en-US" dirty="0"/>
              <a:t>10/14/2020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174D01B4-0AA5-45E6-B2E6-5FA4078AEBCF}" type="datetimeFigureOut">
              <a:rPr lang="en-US" dirty="0"/>
              <a:t>10/14/2020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147335C-0450-40D7-8612-B3203BED4F28}" type="datetimeFigureOut">
              <a:rPr lang="en-US" dirty="0"/>
              <a:t>10/14/2020</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246A105-2A1C-4284-B4EA-07CF89B1A393}" type="datetimeFigureOut">
              <a:rPr lang="en-US" dirty="0"/>
              <a:t>10/14/2020</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0DBE609-F3F2-45E6-BD6A-E03A8C86C1AE}" type="datetimeFigureOut">
              <a:rPr lang="en-US" dirty="0"/>
              <a:t>10/14/2020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A24AD68-089C-4467-A8F3-EA2BBCA6B44E}" type="datetimeFigureOut">
              <a:rPr lang="en-US" dirty="0"/>
              <a:t>10/14/2020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7E0D914D-B099-4142-A885-11F276715148}" type="datetimeFigureOut">
              <a:rPr lang="en-US" dirty="0"/>
              <a:t>10/14/2020</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r>
              <a:rPr lang="en-US" dirty="0"/>
              <a:t>
              </a:t>
            </a:r>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901930" y="1352759"/>
            <a:ext cx="8825658" cy="2677648"/>
          </a:xfrm>
        </p:spPr>
        <p:txBody>
          <a:bodyPr/>
          <a:lstStyle/>
          <a:p>
            <a:pPr algn="ctr"/>
            <a:r>
              <a:rPr lang="es-CO" dirty="0" smtClean="0"/>
              <a:t>PLAN LECTOR Y LECTURA EN VOZ ALTA.</a:t>
            </a:r>
            <a:endParaRPr lang="es-CO" dirty="0"/>
          </a:p>
        </p:txBody>
      </p:sp>
      <p:sp>
        <p:nvSpPr>
          <p:cNvPr id="3" name="Subtítulo 2"/>
          <p:cNvSpPr>
            <a:spLocks noGrp="1"/>
          </p:cNvSpPr>
          <p:nvPr>
            <p:ph type="subTitle" idx="1"/>
          </p:nvPr>
        </p:nvSpPr>
        <p:spPr>
          <a:xfrm>
            <a:off x="8380002" y="5215262"/>
            <a:ext cx="2747344" cy="477200"/>
          </a:xfrm>
        </p:spPr>
        <p:txBody>
          <a:bodyPr/>
          <a:lstStyle/>
          <a:p>
            <a:r>
              <a:rPr lang="es-CO" dirty="0" smtClean="0"/>
              <a:t>OCTUBRE 14 DE 2020</a:t>
            </a:r>
            <a:endParaRPr lang="es-CO" dirty="0"/>
          </a:p>
        </p:txBody>
      </p:sp>
    </p:spTree>
    <p:extLst>
      <p:ext uri="{BB962C8B-B14F-4D97-AF65-F5344CB8AC3E}">
        <p14:creationId xmlns:p14="http://schemas.microsoft.com/office/powerpoint/2010/main" val="105558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ración te pido Jesús | Pequeños Gigantes de la F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156" y="309094"/>
            <a:ext cx="10869768" cy="6224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280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3" y="973668"/>
            <a:ext cx="9508754" cy="706964"/>
          </a:xfrm>
        </p:spPr>
        <p:txBody>
          <a:bodyPr/>
          <a:lstStyle/>
          <a:p>
            <a:r>
              <a:rPr lang="es-CO" dirty="0" smtClean="0"/>
              <a:t>ESCUCHA CON ATENCIÓN LAS LECTURAS</a:t>
            </a:r>
            <a:r>
              <a:rPr lang="es-CO" dirty="0"/>
              <a:t>:</a:t>
            </a:r>
            <a:r>
              <a:rPr lang="es-CO" dirty="0" smtClean="0"/>
              <a:t> 1- LUEGO ESCRIBE SEGÚN CORRESPONDA.</a:t>
            </a:r>
            <a:endParaRPr lang="es-CO" dirty="0"/>
          </a:p>
        </p:txBody>
      </p:sp>
      <p:sp>
        <p:nvSpPr>
          <p:cNvPr id="3" name="Marcador de texto 2"/>
          <p:cNvSpPr>
            <a:spLocks noGrp="1"/>
          </p:cNvSpPr>
          <p:nvPr>
            <p:ph type="body" idx="1"/>
          </p:nvPr>
        </p:nvSpPr>
        <p:spPr/>
        <p:txBody>
          <a:bodyPr/>
          <a:lstStyle/>
          <a:p>
            <a:pPr algn="ctr"/>
            <a:r>
              <a:rPr lang="es-CO" b="1" dirty="0" smtClean="0">
                <a:latin typeface="Arial Black" panose="020B0A04020102020204" pitchFamily="34" charset="0"/>
              </a:rPr>
              <a:t>SUSTANTIVOS</a:t>
            </a:r>
            <a:endParaRPr lang="es-CO" b="1" dirty="0">
              <a:latin typeface="Arial Black" panose="020B0A04020102020204" pitchFamily="34" charset="0"/>
            </a:endParaRPr>
          </a:p>
        </p:txBody>
      </p:sp>
      <p:sp>
        <p:nvSpPr>
          <p:cNvPr id="4" name="Marcador de texto 3"/>
          <p:cNvSpPr>
            <a:spLocks noGrp="1"/>
          </p:cNvSpPr>
          <p:nvPr>
            <p:ph type="body" sz="half" idx="15"/>
          </p:nvPr>
        </p:nvSpPr>
        <p:spPr/>
        <p:txBody>
          <a:bodyPr/>
          <a:lstStyle/>
          <a:p>
            <a:r>
              <a:rPr lang="es-CO" dirty="0" smtClean="0"/>
              <a:t>NIÑOS</a:t>
            </a:r>
            <a:endParaRPr lang="es-CO" dirty="0"/>
          </a:p>
        </p:txBody>
      </p:sp>
      <p:sp>
        <p:nvSpPr>
          <p:cNvPr id="5" name="Marcador de texto 4"/>
          <p:cNvSpPr>
            <a:spLocks noGrp="1"/>
          </p:cNvSpPr>
          <p:nvPr>
            <p:ph type="body" sz="quarter" idx="3"/>
          </p:nvPr>
        </p:nvSpPr>
        <p:spPr/>
        <p:txBody>
          <a:bodyPr/>
          <a:lstStyle/>
          <a:p>
            <a:pPr algn="ctr"/>
            <a:r>
              <a:rPr lang="es-CO" dirty="0" smtClean="0"/>
              <a:t> </a:t>
            </a:r>
            <a:r>
              <a:rPr lang="es-CO" dirty="0" smtClean="0">
                <a:latin typeface="Arial Black" panose="020B0A04020102020204" pitchFamily="34" charset="0"/>
              </a:rPr>
              <a:t>VERBOS (ACCIONES)</a:t>
            </a:r>
            <a:endParaRPr lang="es-CO" dirty="0">
              <a:latin typeface="Arial Black" panose="020B0A04020102020204" pitchFamily="34" charset="0"/>
            </a:endParaRPr>
          </a:p>
        </p:txBody>
      </p:sp>
      <p:sp>
        <p:nvSpPr>
          <p:cNvPr id="6" name="Marcador de texto 5"/>
          <p:cNvSpPr>
            <a:spLocks noGrp="1"/>
          </p:cNvSpPr>
          <p:nvPr>
            <p:ph type="body" sz="half" idx="16"/>
          </p:nvPr>
        </p:nvSpPr>
        <p:spPr/>
        <p:txBody>
          <a:bodyPr/>
          <a:lstStyle/>
          <a:p>
            <a:r>
              <a:rPr lang="es-CO" dirty="0" smtClean="0"/>
              <a:t>LLEVABAN</a:t>
            </a:r>
            <a:endParaRPr lang="es-CO" dirty="0"/>
          </a:p>
        </p:txBody>
      </p:sp>
      <p:sp>
        <p:nvSpPr>
          <p:cNvPr id="7" name="Marcador de texto 6"/>
          <p:cNvSpPr>
            <a:spLocks noGrp="1"/>
          </p:cNvSpPr>
          <p:nvPr>
            <p:ph type="body" sz="quarter" idx="13"/>
          </p:nvPr>
        </p:nvSpPr>
        <p:spPr/>
        <p:txBody>
          <a:bodyPr/>
          <a:lstStyle/>
          <a:p>
            <a:pPr algn="ctr"/>
            <a:r>
              <a:rPr lang="es-CO" b="1" dirty="0" smtClean="0">
                <a:latin typeface="Arial Black" panose="020B0A04020102020204" pitchFamily="34" charset="0"/>
              </a:rPr>
              <a:t>ADJETIVOS</a:t>
            </a:r>
            <a:endParaRPr lang="es-CO" b="1" dirty="0">
              <a:latin typeface="Arial Black" panose="020B0A04020102020204" pitchFamily="34" charset="0"/>
            </a:endParaRPr>
          </a:p>
        </p:txBody>
      </p:sp>
      <p:sp>
        <p:nvSpPr>
          <p:cNvPr id="8" name="Marcador de texto 7"/>
          <p:cNvSpPr>
            <a:spLocks noGrp="1"/>
          </p:cNvSpPr>
          <p:nvPr>
            <p:ph type="body" sz="half" idx="17"/>
          </p:nvPr>
        </p:nvSpPr>
        <p:spPr/>
        <p:txBody>
          <a:bodyPr/>
          <a:lstStyle/>
          <a:p>
            <a:r>
              <a:rPr lang="es-CO" dirty="0" smtClean="0"/>
              <a:t>HELADO</a:t>
            </a:r>
            <a:endParaRPr lang="es-CO" dirty="0"/>
          </a:p>
        </p:txBody>
      </p:sp>
    </p:spTree>
    <p:extLst>
      <p:ext uri="{BB962C8B-B14F-4D97-AF65-F5344CB8AC3E}">
        <p14:creationId xmlns:p14="http://schemas.microsoft.com/office/powerpoint/2010/main" val="3244001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4" y="1063416"/>
            <a:ext cx="10062545" cy="1379755"/>
          </a:xfrm>
        </p:spPr>
        <p:txBody>
          <a:bodyPr/>
          <a:lstStyle/>
          <a:p>
            <a:pPr algn="ctr"/>
            <a:r>
              <a:rPr lang="es-CO" dirty="0"/>
              <a:t>AHORA DESARROLLA LOS SIGUIENTES PUNTOS:</a:t>
            </a:r>
          </a:p>
        </p:txBody>
      </p:sp>
      <p:sp>
        <p:nvSpPr>
          <p:cNvPr id="3" name="Marcador de texto 2"/>
          <p:cNvSpPr>
            <a:spLocks noGrp="1"/>
          </p:cNvSpPr>
          <p:nvPr>
            <p:ph type="body" sz="half" idx="2"/>
          </p:nvPr>
        </p:nvSpPr>
        <p:spPr/>
        <p:txBody>
          <a:bodyPr/>
          <a:lstStyle/>
          <a:p>
            <a:r>
              <a:rPr lang="es-CO" dirty="0" smtClean="0"/>
              <a:t>2- ESCRIBE EL TÍTULO DE CADA CUENTO Y REALIZA UN DIBUJO ALUSIVO A </a:t>
            </a:r>
          </a:p>
          <a:p>
            <a:r>
              <a:rPr lang="es-CO" dirty="0"/>
              <a:t> </a:t>
            </a:r>
            <a:r>
              <a:rPr lang="es-CO" dirty="0" smtClean="0"/>
              <a:t>    CADA UNO DE ELLOS.</a:t>
            </a:r>
          </a:p>
          <a:p>
            <a:endParaRPr lang="es-CO" dirty="0"/>
          </a:p>
          <a:p>
            <a:r>
              <a:rPr lang="es-CO" dirty="0" smtClean="0"/>
              <a:t>3- ¿QUÉ REFLEXIÓN DE DEJA CADA CUENTO.</a:t>
            </a:r>
            <a:endParaRPr lang="es-CO" dirty="0"/>
          </a:p>
        </p:txBody>
      </p:sp>
    </p:spTree>
    <p:extLst>
      <p:ext uri="{BB962C8B-B14F-4D97-AF65-F5344CB8AC3E}">
        <p14:creationId xmlns:p14="http://schemas.microsoft.com/office/powerpoint/2010/main" val="693812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52282" y="534953"/>
            <a:ext cx="9453093" cy="6617196"/>
          </a:xfrm>
          <a:prstGeom prst="rect">
            <a:avLst/>
          </a:prstGeom>
        </p:spPr>
        <p:txBody>
          <a:bodyPr wrap="square">
            <a:spAutoFit/>
          </a:bodyPr>
          <a:lstStyle/>
          <a:p>
            <a:pPr algn="ctr"/>
            <a:r>
              <a:rPr lang="es-CO" sz="2800" b="1" dirty="0">
                <a:latin typeface="Algerian" panose="04020705040A02060702" pitchFamily="82" charset="0"/>
              </a:rPr>
              <a:t>El niño que pudo </a:t>
            </a:r>
            <a:r>
              <a:rPr lang="es-CO" sz="2800" b="1" dirty="0" smtClean="0">
                <a:latin typeface="Algerian" panose="04020705040A02060702" pitchFamily="82" charset="0"/>
              </a:rPr>
              <a:t>hacerlo</a:t>
            </a:r>
          </a:p>
          <a:p>
            <a:endParaRPr lang="es-CO" dirty="0"/>
          </a:p>
          <a:p>
            <a:endParaRPr lang="es-CO" dirty="0"/>
          </a:p>
          <a:p>
            <a:pPr algn="just"/>
            <a:r>
              <a:rPr lang="es-CO" dirty="0"/>
              <a:t>Dos niños llevaban toda la mañana patinando sobre un lago helado cuando, de pronto, el hielo se rompió y uno de ellos cayó al agua. La corriente interna lo desplazó unos metros por debajo de la parte helada, por lo que para salvarlo la única opción que había era romper la capa que lo cubría.</a:t>
            </a:r>
          </a:p>
          <a:p>
            <a:pPr algn="just"/>
            <a:r>
              <a:rPr lang="es-CO" dirty="0"/>
              <a:t>Su amigo comenzó a gritar pidiendo ayuda, pero al ver que nadie acudía buscó rápidamente una piedra y comenzó a golpear el hielo con todas sus fuerzas. Golpeó, golpeó y golpeó hasta que consiguió abrir una grieta por la que metió el brazo para agarrar a su compañero y salvarlo. A los pocos minutos, avisados por los vecinos que habían oído los gritos de socorro, llegaron los bomberos. Cuando les contaron lo ocurrido, no paraban de preguntarse cómo aquel niño tan pequeño había sido capaz de romper una capa de hielo </a:t>
            </a:r>
            <a:r>
              <a:rPr lang="es-CO" dirty="0" smtClean="0"/>
              <a:t>tan </a:t>
            </a:r>
            <a:r>
              <a:rPr lang="es-CO" dirty="0"/>
              <a:t>gruesa. -Es imposible que con esas manos lo haya logrado, es imposible, no tiene la fuerza suficiente ¿cómo ha podido conseguirlo? -comentaban entre ellos.</a:t>
            </a:r>
          </a:p>
          <a:p>
            <a:pPr algn="just"/>
            <a:r>
              <a:rPr lang="es-CO" dirty="0"/>
              <a:t>Un anciano que estaba por los alrededores, al escuchar la conversación, se acercó a los bomberos. -Yo sí sé cómo lo hizo -dijo. -¿Cómo? -respondieron sorprendidos. -No había nadie a su alrededor para decirle que no podía hacerlo.</a:t>
            </a:r>
          </a:p>
          <a:p>
            <a:pPr algn="just"/>
            <a:r>
              <a:rPr lang="es-CO" dirty="0"/>
              <a:t>* * * Cuento extraído del libro “Cuentos para entender el mundo 1”</a:t>
            </a:r>
          </a:p>
          <a:p>
            <a:pPr algn="just"/>
            <a:endParaRPr lang="es-CO" dirty="0" smtClean="0"/>
          </a:p>
          <a:p>
            <a:endParaRPr lang="es-CO" dirty="0"/>
          </a:p>
          <a:p>
            <a:endParaRPr lang="es-CO" dirty="0"/>
          </a:p>
        </p:txBody>
      </p:sp>
    </p:spTree>
    <p:extLst>
      <p:ext uri="{BB962C8B-B14F-4D97-AF65-F5344CB8AC3E}">
        <p14:creationId xmlns:p14="http://schemas.microsoft.com/office/powerpoint/2010/main" val="1443136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0950" r="30915" b="11155"/>
          <a:stretch/>
        </p:blipFill>
        <p:spPr>
          <a:xfrm>
            <a:off x="3515933" y="400919"/>
            <a:ext cx="4649273" cy="6090034"/>
          </a:xfrm>
          <a:prstGeom prst="rect">
            <a:avLst/>
          </a:prstGeom>
        </p:spPr>
      </p:pic>
    </p:spTree>
    <p:extLst>
      <p:ext uri="{BB962C8B-B14F-4D97-AF65-F5344CB8AC3E}">
        <p14:creationId xmlns:p14="http://schemas.microsoft.com/office/powerpoint/2010/main" val="2593259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9093" y="489398"/>
            <a:ext cx="10831132" cy="5509200"/>
          </a:xfrm>
          <a:prstGeom prst="rect">
            <a:avLst/>
          </a:prstGeom>
        </p:spPr>
        <p:txBody>
          <a:bodyPr wrap="square">
            <a:spAutoFit/>
          </a:bodyPr>
          <a:lstStyle/>
          <a:p>
            <a:pPr algn="ctr"/>
            <a:r>
              <a:rPr lang="es-CO" sz="2800" b="1" dirty="0">
                <a:latin typeface="Algerian" panose="04020705040A02060702" pitchFamily="82" charset="0"/>
              </a:rPr>
              <a:t>La felicidad </a:t>
            </a:r>
            <a:r>
              <a:rPr lang="es-CO" sz="2800" b="1" dirty="0" smtClean="0">
                <a:latin typeface="Algerian" panose="04020705040A02060702" pitchFamily="82" charset="0"/>
              </a:rPr>
              <a:t>intensa</a:t>
            </a:r>
          </a:p>
          <a:p>
            <a:pPr algn="ctr"/>
            <a:endParaRPr lang="es-CO" dirty="0"/>
          </a:p>
          <a:p>
            <a:pPr algn="ctr"/>
            <a:endParaRPr lang="es-CO" dirty="0" smtClean="0"/>
          </a:p>
          <a:p>
            <a:pPr algn="ctr"/>
            <a:endParaRPr lang="es-CO" dirty="0"/>
          </a:p>
          <a:p>
            <a:pPr algn="just"/>
            <a:r>
              <a:rPr lang="es-CO" dirty="0"/>
              <a:t>Una mujer llevaba mucho tiempo buscando la felicidad completa, necesitaba sentirla, deseaba descubrir si realmente existía esa sensación. Por eso había reunido todo el dinero que tenía y estaba dispuesta a dárselo a aquel que le hiciera sentir esa felicidad inmensa.</a:t>
            </a:r>
          </a:p>
          <a:p>
            <a:pPr algn="just"/>
            <a:r>
              <a:rPr lang="es-CO" dirty="0"/>
              <a:t>Comenzó a ir de pueblo en pueblo en busca de las personas más sabias, y a todas les decía lo mismo: －En esta bolsa están todos mis ahorros, si es usted capaz de mostrarme qué es la felicidad intensa, la gran felicidad, esta bolsa es suya. Pero todos la rechazaban, parecía que nadie era capaz de ayudarla. Aún así la mujer no dejaba de intentarlo.</a:t>
            </a:r>
          </a:p>
          <a:p>
            <a:pPr algn="just"/>
            <a:r>
              <a:rPr lang="es-CO" dirty="0"/>
              <a:t>Cierto día, después de semanas y semanas de camino, llegó a las afueras de una pequeña ciudad y se encontró a un hombre que estaba meditando bajo un árbol. Imaginó que sería el  sabio del lugar y se acercó a él. －Buenos días, maestro, perdone que le interrumpa －le dijo mientras el hombre que estaba meditando abría lentamente los ojos－. Verá, llevo mucho tiempo buscando a alguien que me haga sentir la felicidad completa. Estoy dispuesta a darle esta bolsa con todos mis ahorros a quien lo consiga. En ese momento, el hombre se puso en pie de un solo salto, agarró la bolsa con el dinero y echó a correr.</a:t>
            </a:r>
          </a:p>
          <a:p>
            <a:pPr algn="just"/>
            <a:r>
              <a:rPr lang="es-CO" dirty="0" smtClean="0"/>
              <a:t> </a:t>
            </a:r>
            <a:endParaRPr lang="es-CO" dirty="0"/>
          </a:p>
        </p:txBody>
      </p:sp>
    </p:spTree>
    <p:extLst>
      <p:ext uri="{BB962C8B-B14F-4D97-AF65-F5344CB8AC3E}">
        <p14:creationId xmlns:p14="http://schemas.microsoft.com/office/powerpoint/2010/main" val="3799679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76518" y="702172"/>
            <a:ext cx="11423561" cy="5632311"/>
          </a:xfrm>
          <a:prstGeom prst="rect">
            <a:avLst/>
          </a:prstGeom>
        </p:spPr>
        <p:txBody>
          <a:bodyPr wrap="square">
            <a:spAutoFit/>
          </a:bodyPr>
          <a:lstStyle/>
          <a:p>
            <a:pPr algn="just"/>
            <a:r>
              <a:rPr lang="es-CO" dirty="0"/>
              <a:t>La mujer se quedó paralizada. Jamás se le hubiera ocurrido que un sabio pudiera actuar así, por lo que dedujo que en realidad era un impostor, un ladrón que le acababa de quitar todo lo que tenía. Se quedó observando cómo el ladrón entraba en la ciudad y, en ese momento, comenzó a correr tras él, pero ya era demasiado tarde, pues en cuanto cruzó la muralla lo perdió de vista. </a:t>
            </a:r>
            <a:endParaRPr lang="es-CO" dirty="0" smtClean="0"/>
          </a:p>
          <a:p>
            <a:pPr algn="just"/>
            <a:r>
              <a:rPr lang="es-CO" dirty="0" smtClean="0"/>
              <a:t>－¡</a:t>
            </a:r>
            <a:r>
              <a:rPr lang="es-CO" dirty="0"/>
              <a:t>Mi dinero! ¡Todo mi dinero! ¡Lo he perdido todo! －se lamentaba mientras iba deambulando por las calles y preguntando si alguien había visto a un hombre con aspecto de sabio corriendo por la ciudad.</a:t>
            </a:r>
          </a:p>
          <a:p>
            <a:pPr algn="just"/>
            <a:endParaRPr lang="es-CO" dirty="0"/>
          </a:p>
          <a:p>
            <a:pPr algn="just"/>
            <a:r>
              <a:rPr lang="es-CO" dirty="0"/>
              <a:t>Pero parecía que nadie había visto nada. Estuvo todo el día buscándolo por las tabernas, los comercios, el mercado... pero no hubo forma de encontrarlo. Finalmente, cuando ya casi era de noche, se dio por vencida y decidió abandonar el lugar. Pero al atravesar de nuevo la muralla en su camino de vuelta, miró a lo lejos y se le iluminó el rostro. A unos cuantos metros de distancia, justo bajo el mismo árbol, distinguió una figura que parecía ser un hombre meditando. Por un momento tuvo la esperanza de que fuera el mismo ladrón que le había quitado todo el dinero. Comenzó a correr hacia él con todas sus fuerzas y, conforme se acercaba, se iba dando cuenta de que sí, de que aquel era el mismo hombre. Se lo encontró de nuevo allí, con los ojos cerrados y meditando tranquilamente. Observó que a su lado, en el suelo, estaba la bolsa que le había quitado. Sin pensarlo dos veces la cogió bruscamente y la abrió. Comenzó a comprobar si dentro estaba todo su dinero, si no faltaba nada... Cuando acabó de contarlo y vio que estaba todo, apretó la bolsa junto al pecho y se puso a </a:t>
            </a:r>
          </a:p>
        </p:txBody>
      </p:sp>
    </p:spTree>
    <p:extLst>
      <p:ext uri="{BB962C8B-B14F-4D97-AF65-F5344CB8AC3E}">
        <p14:creationId xmlns:p14="http://schemas.microsoft.com/office/powerpoint/2010/main" val="1247800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32834" y="426822"/>
            <a:ext cx="9547538" cy="1200329"/>
          </a:xfrm>
          <a:prstGeom prst="rect">
            <a:avLst/>
          </a:prstGeom>
        </p:spPr>
        <p:txBody>
          <a:bodyPr wrap="square">
            <a:spAutoFit/>
          </a:bodyPr>
          <a:lstStyle/>
          <a:p>
            <a:r>
              <a:rPr lang="es-CO" dirty="0"/>
              <a:t>llorar de alegría.  En ese momento, el maestro se levantó lentamente, se colocó frente a la mujer y le preguntó: －¿Estás feliz ahora? －Nunca lo estuve tanto －contestó ella.</a:t>
            </a:r>
          </a:p>
          <a:p>
            <a:r>
              <a:rPr lang="es-CO" dirty="0"/>
              <a:t>* * * Cuento extraído del libro “Cuentos para entender el mundo 3”</a:t>
            </a:r>
          </a:p>
        </p:txBody>
      </p:sp>
      <p:pic>
        <p:nvPicPr>
          <p:cNvPr id="3" name="Imagen 2"/>
          <p:cNvPicPr>
            <a:picLocks noChangeAspect="1"/>
          </p:cNvPicPr>
          <p:nvPr/>
        </p:nvPicPr>
        <p:blipFill rotWithShape="1">
          <a:blip r:embed="rId2"/>
          <a:srcRect l="27569" t="16886" r="27747" b="8336"/>
          <a:stretch/>
        </p:blipFill>
        <p:spPr>
          <a:xfrm>
            <a:off x="2575776" y="1627151"/>
            <a:ext cx="5447762" cy="5125791"/>
          </a:xfrm>
          <a:prstGeom prst="rect">
            <a:avLst/>
          </a:prstGeom>
        </p:spPr>
      </p:pic>
    </p:spTree>
    <p:extLst>
      <p:ext uri="{BB962C8B-B14F-4D97-AF65-F5344CB8AC3E}">
        <p14:creationId xmlns:p14="http://schemas.microsoft.com/office/powerpoint/2010/main" val="3124027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0607" y="316836"/>
            <a:ext cx="11500833" cy="6063198"/>
          </a:xfrm>
          <a:prstGeom prst="rect">
            <a:avLst/>
          </a:prstGeom>
        </p:spPr>
        <p:txBody>
          <a:bodyPr wrap="square">
            <a:spAutoFit/>
          </a:bodyPr>
          <a:lstStyle/>
          <a:p>
            <a:pPr algn="ctr"/>
            <a:r>
              <a:rPr lang="es-CO" sz="2800" dirty="0">
                <a:latin typeface="Algerian" panose="04020705040A02060702" pitchFamily="82" charset="0"/>
              </a:rPr>
              <a:t>La rana y el </a:t>
            </a:r>
            <a:r>
              <a:rPr lang="es-CO" sz="2800" dirty="0" smtClean="0">
                <a:latin typeface="Algerian" panose="04020705040A02060702" pitchFamily="82" charset="0"/>
              </a:rPr>
              <a:t>escorpión</a:t>
            </a:r>
          </a:p>
          <a:p>
            <a:pPr algn="ctr"/>
            <a:endParaRPr lang="es-CO" dirty="0"/>
          </a:p>
          <a:p>
            <a:pPr algn="ctr"/>
            <a:endParaRPr lang="es-CO" dirty="0"/>
          </a:p>
          <a:p>
            <a:pPr algn="just"/>
            <a:r>
              <a:rPr lang="es-CO" dirty="0"/>
              <a:t>En la orilla de un lago vivía una rana muy amable que ayudaba a todos los animales que no sabían nadar a cruzar el estanque. Cargaba a su espalda a pequeños ratones, orugas, escarabajos... y todo tipo de insectos</a:t>
            </a:r>
            <a:r>
              <a:rPr lang="es-CO" dirty="0" smtClean="0"/>
              <a:t>.</a:t>
            </a:r>
          </a:p>
          <a:p>
            <a:pPr algn="just"/>
            <a:endParaRPr lang="es-CO" dirty="0"/>
          </a:p>
          <a:p>
            <a:pPr algn="just"/>
            <a:r>
              <a:rPr lang="es-CO" dirty="0"/>
              <a:t>Pero cierto día, un escorpión que se había perdido le pidió que le ayudara a cruzar. -Rana, necesito cruzar el lago, pero mi cuerpo no tiene la capacidad de nadar, ¿podrías ayudarme</a:t>
            </a:r>
            <a:r>
              <a:rPr lang="es-CO" dirty="0" smtClean="0"/>
              <a:t>?</a:t>
            </a:r>
          </a:p>
          <a:p>
            <a:pPr algn="just"/>
            <a:endParaRPr lang="es-CO" dirty="0"/>
          </a:p>
          <a:p>
            <a:pPr algn="just"/>
            <a:r>
              <a:rPr lang="es-CO" dirty="0"/>
              <a:t>La rana, que conocía la fama de los escorpiones, sabía que no podía fiarse. -¿Que te lleve sobre mi espalda?, de ninguna manera. No te conozco y en cualquier momento podrías clavarme tu aguijón y me matarías. -Pero, ¿cómo voy a picarte? Si así lo hiciera moriríamos los dos, pues yo no sé nadar</a:t>
            </a:r>
            <a:r>
              <a:rPr lang="es-CO" dirty="0" smtClean="0"/>
              <a:t>.  </a:t>
            </a:r>
          </a:p>
          <a:p>
            <a:pPr algn="just"/>
            <a:endParaRPr lang="es-CO" dirty="0"/>
          </a:p>
          <a:p>
            <a:pPr algn="just"/>
            <a:r>
              <a:rPr lang="es-CO" dirty="0"/>
              <a:t>Aun así la rana no estaba convencida. En realidad el escorpión tenía razón, si le picaba él también se ahogaría en el agua. -Por favor, rana... necesito pasar al otro lado.</a:t>
            </a:r>
          </a:p>
          <a:p>
            <a:pPr algn="just"/>
            <a:r>
              <a:rPr lang="es-CO" dirty="0"/>
              <a:t>Ante tanta súplica, la rana aceptó, y el escorpión, con cuidado, se subió a su espalda. Y así comenzaron a cruzar el lago. En un principio todo iba bien y la rana,  poco a poco, fue perdiendo el miedo. Pero cuando ya estaban llegando a la otra orilla, realizó un movimiento brusco para esquivar unas ramas y, en ese momento, el escorpión le picó en la espalda.</a:t>
            </a:r>
          </a:p>
          <a:p>
            <a:pPr algn="just"/>
            <a:endParaRPr lang="es-CO" dirty="0"/>
          </a:p>
        </p:txBody>
      </p:sp>
    </p:spTree>
    <p:extLst>
      <p:ext uri="{BB962C8B-B14F-4D97-AF65-F5344CB8AC3E}">
        <p14:creationId xmlns:p14="http://schemas.microsoft.com/office/powerpoint/2010/main" val="4158032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47729" y="409539"/>
            <a:ext cx="11050074" cy="5909310"/>
          </a:xfrm>
          <a:prstGeom prst="rect">
            <a:avLst/>
          </a:prstGeom>
        </p:spPr>
        <p:txBody>
          <a:bodyPr wrap="square">
            <a:spAutoFit/>
          </a:bodyPr>
          <a:lstStyle/>
          <a:p>
            <a:pPr algn="just"/>
            <a:r>
              <a:rPr lang="es-CO" dirty="0"/>
              <a:t>La rana sintió un profundo dolor y fue notando cómo el veneno le entraba en el cuerpo paralizándole los músculos. -Pero, ¿qué has hecho? ¿por qué me has picado? ¡Prometiste no hacerlo! Ahora vamos a ahogarnos los dos. -No he podido evitarlo, es mi naturaleza -contestó el escorpión</a:t>
            </a:r>
            <a:r>
              <a:rPr lang="es-CO" dirty="0" smtClean="0"/>
              <a:t>.</a:t>
            </a:r>
          </a:p>
          <a:p>
            <a:pPr algn="just"/>
            <a:endParaRPr lang="es-CO" dirty="0"/>
          </a:p>
          <a:p>
            <a:pPr algn="just"/>
            <a:r>
              <a:rPr lang="es-CO" dirty="0"/>
              <a:t>La rana, apoyándose en unas ramas, aún consiguió salir a la superficie y así salvar su vida. Pero el escorpión se quedó a unos metros </a:t>
            </a:r>
            <a:r>
              <a:rPr lang="es-CO" dirty="0" smtClean="0"/>
              <a:t>de </a:t>
            </a:r>
            <a:r>
              <a:rPr lang="es-CO" dirty="0"/>
              <a:t>la orilla, intentando no hundirse</a:t>
            </a:r>
            <a:r>
              <a:rPr lang="es-CO" dirty="0" smtClean="0"/>
              <a:t>.</a:t>
            </a:r>
          </a:p>
          <a:p>
            <a:pPr algn="just"/>
            <a:endParaRPr lang="es-CO" dirty="0"/>
          </a:p>
          <a:p>
            <a:pPr algn="just"/>
            <a:r>
              <a:rPr lang="es-CO" dirty="0"/>
              <a:t>Una mujer que paseaba alrededor del lago observó al escorpión intentando alcanzar la orilla. Sin pensarlo, se acercó, alargó su brazo y lo cogió. Pero, en ese mismo instante, le picó en la mano. Como reacción lo soltó y el animal cayó de nuevo al agua</a:t>
            </a:r>
            <a:r>
              <a:rPr lang="es-CO" dirty="0" smtClean="0"/>
              <a:t>.</a:t>
            </a:r>
          </a:p>
          <a:p>
            <a:pPr algn="just"/>
            <a:endParaRPr lang="es-CO" dirty="0"/>
          </a:p>
          <a:p>
            <a:pPr algn="just"/>
            <a:r>
              <a:rPr lang="es-CO" dirty="0"/>
              <a:t>Tras unos segundos, la mujer vio cómo el escorpión intentaba de nuevo llegar a la orilla. Se acercó, alargó el brazo y volvió a cogerlo. Y este le picó de nuevo en la mano, cayendo otra vez al agua.</a:t>
            </a:r>
          </a:p>
          <a:p>
            <a:pPr algn="just"/>
            <a:r>
              <a:rPr lang="es-CO" dirty="0"/>
              <a:t>Por el sendero se acercó un campesino que había estado observado toda la escena: -¿Por qué intentas salvar a ese escorpión? ¿No ves que está en su naturaleza picarte? La mujer no le hizo caso y buscó alrededor algo con lo que sacarlo. Encontró un palo, se lo acercó y finalmente pudo dejarlo en tierra. -Y en mi naturaleza está salvarlo -contestó</a:t>
            </a:r>
            <a:r>
              <a:rPr lang="es-CO" dirty="0" smtClean="0"/>
              <a:t>.</a:t>
            </a:r>
          </a:p>
          <a:p>
            <a:pPr algn="just"/>
            <a:endParaRPr lang="es-CO" dirty="0"/>
          </a:p>
          <a:p>
            <a:pPr algn="just"/>
            <a:r>
              <a:rPr lang="es-CO" dirty="0"/>
              <a:t>* * * Cuento extraído del libro “Cuentos para entender el mundo 1”</a:t>
            </a:r>
          </a:p>
        </p:txBody>
      </p:sp>
    </p:spTree>
    <p:extLst>
      <p:ext uri="{BB962C8B-B14F-4D97-AF65-F5344CB8AC3E}">
        <p14:creationId xmlns:p14="http://schemas.microsoft.com/office/powerpoint/2010/main" val="2935653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3639" y="171588"/>
            <a:ext cx="10560676" cy="6494085"/>
          </a:xfrm>
          <a:prstGeom prst="rect">
            <a:avLst/>
          </a:prstGeom>
        </p:spPr>
        <p:txBody>
          <a:bodyPr wrap="square">
            <a:spAutoFit/>
          </a:bodyPr>
          <a:lstStyle/>
          <a:p>
            <a:pPr algn="ctr"/>
            <a:r>
              <a:rPr lang="es-CO" sz="2800" b="1" dirty="0">
                <a:latin typeface="Algerian" panose="04020705040A02060702" pitchFamily="82" charset="0"/>
              </a:rPr>
              <a:t>El </a:t>
            </a:r>
            <a:r>
              <a:rPr lang="es-CO" sz="2800" b="1" dirty="0" smtClean="0">
                <a:latin typeface="Algerian" panose="04020705040A02060702" pitchFamily="82" charset="0"/>
              </a:rPr>
              <a:t>Regalo</a:t>
            </a:r>
          </a:p>
          <a:p>
            <a:pPr algn="ctr"/>
            <a:endParaRPr lang="es-CO" sz="2800" b="1" dirty="0">
              <a:latin typeface="Algerian" panose="04020705040A02060702" pitchFamily="82" charset="0"/>
            </a:endParaRPr>
          </a:p>
          <a:p>
            <a:r>
              <a:rPr lang="es-CO" dirty="0"/>
              <a:t>Una maestra, en el día de su cumpleaños, estaba abriendo todos los regalos que le habían hecho cuando, de pronto, se le acercó una niña que llevaba una pequeña flor naranja en su mano</a:t>
            </a:r>
            <a:r>
              <a:rPr lang="es-CO" dirty="0" smtClean="0"/>
              <a:t>.</a:t>
            </a:r>
          </a:p>
          <a:p>
            <a:endParaRPr lang="es-CO" dirty="0"/>
          </a:p>
          <a:p>
            <a:r>
              <a:rPr lang="es-CO" dirty="0"/>
              <a:t>-Vaya -dijo la maestra sorprendida al verla- ¿dónde has encontrado esa flor tan bonita? </a:t>
            </a:r>
            <a:endParaRPr lang="es-CO" dirty="0" smtClean="0"/>
          </a:p>
          <a:p>
            <a:endParaRPr lang="es-CO" dirty="0"/>
          </a:p>
          <a:p>
            <a:r>
              <a:rPr lang="es-CO" dirty="0" smtClean="0"/>
              <a:t>-</a:t>
            </a:r>
            <a:r>
              <a:rPr lang="es-CO" dirty="0"/>
              <a:t>Bueno, en realidad no la he encontrado, he ido a buscarla. </a:t>
            </a:r>
            <a:endParaRPr lang="es-CO" dirty="0" smtClean="0"/>
          </a:p>
          <a:p>
            <a:endParaRPr lang="es-CO" dirty="0"/>
          </a:p>
          <a:p>
            <a:r>
              <a:rPr lang="es-CO" dirty="0" smtClean="0"/>
              <a:t>Esta </a:t>
            </a:r>
            <a:r>
              <a:rPr lang="es-CO" dirty="0"/>
              <a:t>es una flor que solo crece en las partes más alejadas del bosque, justo a la orilla del lago.</a:t>
            </a:r>
          </a:p>
          <a:p>
            <a:endParaRPr lang="es-CO" dirty="0" smtClean="0"/>
          </a:p>
          <a:p>
            <a:r>
              <a:rPr lang="es-CO" dirty="0" smtClean="0"/>
              <a:t>La </a:t>
            </a:r>
            <a:r>
              <a:rPr lang="es-CO" dirty="0"/>
              <a:t>profesora sabía que el lago estaba a unos seis kilómetros de distancia de la escuela y que aquella niña habría tardado horas en conseguir la flor. </a:t>
            </a:r>
            <a:r>
              <a:rPr lang="es-CO" dirty="0" smtClean="0"/>
              <a:t>Se </a:t>
            </a:r>
            <a:r>
              <a:rPr lang="es-CO" dirty="0"/>
              <a:t>emocionó tanto que no pudo evitar derramar unas lágrimas.</a:t>
            </a:r>
          </a:p>
          <a:p>
            <a:endParaRPr lang="es-CO" dirty="0"/>
          </a:p>
          <a:p>
            <a:r>
              <a:rPr lang="es-CO" dirty="0"/>
              <a:t>-Muchas gracias, muchas gracias, es un detalle tan, tan bonito, pero no debiste ir tan lejos para buscarme un regalo. -Bueno -contestó la niña- eso también forma parte del regalo</a:t>
            </a:r>
            <a:r>
              <a:rPr lang="es-CO" dirty="0" smtClean="0"/>
              <a:t>.</a:t>
            </a:r>
          </a:p>
          <a:p>
            <a:r>
              <a:rPr lang="es-CO" dirty="0"/>
              <a:t> </a:t>
            </a:r>
          </a:p>
          <a:p>
            <a:r>
              <a:rPr lang="es-CO" dirty="0" smtClean="0"/>
              <a:t>                            * </a:t>
            </a:r>
            <a:r>
              <a:rPr lang="es-CO" dirty="0"/>
              <a:t>* * Cuento extraído del libro “Cuentos para entender el mundo 1”</a:t>
            </a:r>
          </a:p>
          <a:p>
            <a:endParaRPr lang="es-CO" dirty="0"/>
          </a:p>
        </p:txBody>
      </p:sp>
    </p:spTree>
    <p:extLst>
      <p:ext uri="{BB962C8B-B14F-4D97-AF65-F5344CB8AC3E}">
        <p14:creationId xmlns:p14="http://schemas.microsoft.com/office/powerpoint/2010/main" val="3121930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8416" r="27852"/>
          <a:stretch/>
        </p:blipFill>
        <p:spPr>
          <a:xfrm>
            <a:off x="3464416" y="1673"/>
            <a:ext cx="5331853" cy="6854653"/>
          </a:xfrm>
          <a:prstGeom prst="rect">
            <a:avLst/>
          </a:prstGeom>
        </p:spPr>
      </p:pic>
    </p:spTree>
    <p:extLst>
      <p:ext uri="{BB962C8B-B14F-4D97-AF65-F5344CB8AC3E}">
        <p14:creationId xmlns:p14="http://schemas.microsoft.com/office/powerpoint/2010/main" val="2518653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56822" y="512775"/>
            <a:ext cx="10599313" cy="5663089"/>
          </a:xfrm>
          <a:prstGeom prst="rect">
            <a:avLst/>
          </a:prstGeom>
        </p:spPr>
        <p:txBody>
          <a:bodyPr wrap="square">
            <a:spAutoFit/>
          </a:bodyPr>
          <a:lstStyle/>
          <a:p>
            <a:pPr algn="ctr"/>
            <a:r>
              <a:rPr lang="es-CO" sz="2800" b="1" dirty="0">
                <a:latin typeface="Algerian" panose="04020705040A02060702" pitchFamily="82" charset="0"/>
              </a:rPr>
              <a:t>El tazón de </a:t>
            </a:r>
            <a:r>
              <a:rPr lang="es-CO" sz="2800" b="1" dirty="0" smtClean="0">
                <a:latin typeface="Algerian" panose="04020705040A02060702" pitchFamily="82" charset="0"/>
              </a:rPr>
              <a:t>madera</a:t>
            </a:r>
          </a:p>
          <a:p>
            <a:pPr algn="ctr"/>
            <a:endParaRPr lang="es-CO" sz="2800" b="1" dirty="0">
              <a:latin typeface="Algerian" panose="04020705040A02060702" pitchFamily="82" charset="0"/>
            </a:endParaRPr>
          </a:p>
          <a:p>
            <a:pPr algn="just"/>
            <a:r>
              <a:rPr lang="es-CO" dirty="0"/>
              <a:t>Un hombre ya muy mayor, al ver que no podía valerse por sí mismo, decidió irse a vivir con la familia de su hijo. Los años habían pasado y su vista estaba muy cansada, caminaba muy lentamente y en muchas ocasiones le temblaba todo el cuerpo. </a:t>
            </a:r>
            <a:endParaRPr lang="es-CO" dirty="0" smtClean="0"/>
          </a:p>
          <a:p>
            <a:pPr algn="just"/>
            <a:endParaRPr lang="es-CO" dirty="0"/>
          </a:p>
          <a:p>
            <a:pPr algn="just"/>
            <a:r>
              <a:rPr lang="es-CO" dirty="0" smtClean="0"/>
              <a:t>Pero </a:t>
            </a:r>
            <a:r>
              <a:rPr lang="es-CO" dirty="0"/>
              <a:t>el gran problema venía cuando toda la familia se sentaba a la mesa, pues a él le costaba masticar y eso le obligaba a hacer mucho ruido cuando tenía la comida en la boca. Además, al coger los cubiertos con sus manos temblorosas, muchas de las veces se le caían al suelo, tiraba la sopa o derramaba toda el agua del vaso. </a:t>
            </a:r>
            <a:endParaRPr lang="es-CO" dirty="0" smtClean="0"/>
          </a:p>
          <a:p>
            <a:pPr algn="just"/>
            <a:endParaRPr lang="es-CO" dirty="0"/>
          </a:p>
          <a:p>
            <a:pPr algn="just"/>
            <a:r>
              <a:rPr lang="es-CO" dirty="0" smtClean="0"/>
              <a:t>El </a:t>
            </a:r>
            <a:r>
              <a:rPr lang="es-CO" dirty="0"/>
              <a:t>pobre hombre se sentía tan inútil... sobre todo cuando pensaba en lo fuerte y ágil que había sido de joven, en todas las cosas que había conseguido hacer. No le gustaba nada ser tan dependiente de los demás, pero no podía hacer otra cosa. Un día, su nuera, convenció a su marido de que no comiera con ellos.</a:t>
            </a:r>
          </a:p>
          <a:p>
            <a:pPr algn="just"/>
            <a:endParaRPr lang="es-CO" dirty="0"/>
          </a:p>
          <a:p>
            <a:pPr algn="just"/>
            <a:r>
              <a:rPr lang="es-CO" dirty="0"/>
              <a:t>－¡Ya no lo soporto más! －le dijo－, siempre hay comida por el suelo, se moja la ropa, no deja de tirar cubiertos... y además, mastica tan lento, que al final si decidimos esperarlo siempre llegamos tarde al trabajo.</a:t>
            </a:r>
          </a:p>
        </p:txBody>
      </p:sp>
    </p:spTree>
    <p:extLst>
      <p:ext uri="{BB962C8B-B14F-4D97-AF65-F5344CB8AC3E}">
        <p14:creationId xmlns:p14="http://schemas.microsoft.com/office/powerpoint/2010/main" val="9876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27278" y="592804"/>
            <a:ext cx="10457645" cy="5909310"/>
          </a:xfrm>
          <a:prstGeom prst="rect">
            <a:avLst/>
          </a:prstGeom>
        </p:spPr>
        <p:txBody>
          <a:bodyPr wrap="square">
            <a:spAutoFit/>
          </a:bodyPr>
          <a:lstStyle/>
          <a:p>
            <a:pPr algn="just"/>
            <a:r>
              <a:rPr lang="es-CO" dirty="0"/>
              <a:t>Finalmente, tras las continuas quejas de su mujer, el hijo del anciano decidió ponerle una pequeña mesa en otro cuarto y comprarle un tazón de madera. Así, pensó, instalado en otra habitación ya podrá comer a su ritmo, y con el tazón de madera ya no pasará nada si se le cae al suelo, pues este no se romperá y no habrá que estar recogiendo los trozos. </a:t>
            </a:r>
            <a:endParaRPr lang="es-CO" dirty="0" smtClean="0"/>
          </a:p>
          <a:p>
            <a:pPr algn="just"/>
            <a:endParaRPr lang="es-CO" dirty="0"/>
          </a:p>
          <a:p>
            <a:pPr algn="just"/>
            <a:r>
              <a:rPr lang="es-CO" dirty="0" smtClean="0"/>
              <a:t>Así </a:t>
            </a:r>
            <a:r>
              <a:rPr lang="es-CO" dirty="0"/>
              <a:t>pues, a los pocos días, el anciano comenzó a comer solo en el otro cuarto. Aunque él no hablaba, sus ojos lo decían todo, pues de vez en cuando miraba a su hijo y se le saltaban las lágrimas. De hecho, a partir de aquel momento comenzó a comer menos, no solo porque le costara más, sino por la tristeza de verse allí solo, apartado de su hijo, de su nuera y, sobre todo, de su nieto. La familia intentaba mirar hacia otro lado como si no pasara nada y el único que de vez </a:t>
            </a:r>
            <a:r>
              <a:rPr lang="es-CO" dirty="0" smtClean="0"/>
              <a:t>en </a:t>
            </a:r>
            <a:r>
              <a:rPr lang="es-CO" dirty="0"/>
              <a:t>cuando preguntaba por el abuelo era el nieto. </a:t>
            </a:r>
            <a:endParaRPr lang="es-CO" dirty="0" smtClean="0"/>
          </a:p>
          <a:p>
            <a:pPr algn="just"/>
            <a:endParaRPr lang="es-CO" dirty="0"/>
          </a:p>
          <a:p>
            <a:pPr algn="just"/>
            <a:r>
              <a:rPr lang="es-CO" dirty="0" smtClean="0"/>
              <a:t>Pero </a:t>
            </a:r>
            <a:r>
              <a:rPr lang="es-CO" dirty="0"/>
              <a:t>las respuestas eran todas muy prácticas: así está mejor, come a su ritmo, no se pone nervioso... Fueron pasando las semanas hasta que un día, los padres vieron como su hijo llevaba toda la tarde jugando con dos trozos de madera, los había estado modelando a base de golpearlos aquí y allí. －Vaya, ¿qué es eso? －le preguntaron. －Esto es para vosotros. －¿Ah, sí? －Sí, estos son los dos tazones donde vosotros comeréis cuando yo tenga mi familia y seáis mayores. Y así, yo estaré en el comedor y vosotros podréis estar en ese rincón donde ahora come el abuelo. A partir de aquel momento volvieron a comer todos juntos.</a:t>
            </a:r>
          </a:p>
          <a:p>
            <a:pPr algn="just"/>
            <a:r>
              <a:rPr lang="es-CO" dirty="0" smtClean="0"/>
              <a:t>                                * </a:t>
            </a:r>
            <a:r>
              <a:rPr lang="es-CO" dirty="0"/>
              <a:t>* * Cuento extraído del libro “Cuentos para entender el mundo 3”</a:t>
            </a:r>
          </a:p>
        </p:txBody>
      </p:sp>
    </p:spTree>
    <p:extLst>
      <p:ext uri="{BB962C8B-B14F-4D97-AF65-F5344CB8AC3E}">
        <p14:creationId xmlns:p14="http://schemas.microsoft.com/office/powerpoint/2010/main" val="2640851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7571" t="6927" r="27535"/>
          <a:stretch/>
        </p:blipFill>
        <p:spPr>
          <a:xfrm>
            <a:off x="3361386" y="476518"/>
            <a:ext cx="5473521" cy="6379808"/>
          </a:xfrm>
          <a:prstGeom prst="rect">
            <a:avLst/>
          </a:prstGeom>
        </p:spPr>
      </p:pic>
    </p:spTree>
    <p:extLst>
      <p:ext uri="{BB962C8B-B14F-4D97-AF65-F5344CB8AC3E}">
        <p14:creationId xmlns:p14="http://schemas.microsoft.com/office/powerpoint/2010/main" val="3439161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59853" y="493561"/>
            <a:ext cx="10522039" cy="5386090"/>
          </a:xfrm>
          <a:prstGeom prst="rect">
            <a:avLst/>
          </a:prstGeom>
        </p:spPr>
        <p:txBody>
          <a:bodyPr wrap="square">
            <a:spAutoFit/>
          </a:bodyPr>
          <a:lstStyle/>
          <a:p>
            <a:pPr algn="ctr"/>
            <a:r>
              <a:rPr lang="es-CO" sz="2800" b="1" dirty="0">
                <a:latin typeface="Algerian" panose="04020705040A02060702" pitchFamily="82" charset="0"/>
              </a:rPr>
              <a:t>El </a:t>
            </a:r>
            <a:r>
              <a:rPr lang="es-CO" sz="2800" b="1" dirty="0" smtClean="0">
                <a:latin typeface="Algerian" panose="04020705040A02060702" pitchFamily="82" charset="0"/>
              </a:rPr>
              <a:t>futuro</a:t>
            </a:r>
          </a:p>
          <a:p>
            <a:pPr algn="ctr"/>
            <a:endParaRPr lang="es-CO" sz="2800" b="1" dirty="0">
              <a:latin typeface="Algerian" panose="04020705040A02060702" pitchFamily="82" charset="0"/>
            </a:endParaRPr>
          </a:p>
          <a:p>
            <a:pPr algn="just"/>
            <a:r>
              <a:rPr lang="es-CO" dirty="0"/>
              <a:t>-¿Qué es el futuro? -me preguntó. Y me quedé en silencio, buscando una respuesta</a:t>
            </a:r>
            <a:r>
              <a:rPr lang="es-CO" dirty="0" smtClean="0"/>
              <a:t>.</a:t>
            </a:r>
          </a:p>
          <a:p>
            <a:pPr algn="just"/>
            <a:endParaRPr lang="es-CO" dirty="0"/>
          </a:p>
          <a:p>
            <a:pPr algn="just"/>
            <a:r>
              <a:rPr lang="es-CO" dirty="0"/>
              <a:t>El futuro será esta tarde, esta noche, mañana, de aquí un tiempo... El futuro será todo lo que compartiremos: las cosquillas, las risas, los besos, las lágrimas, los columpios, los juegos, el amor, la rabia, los cuentos, la ilusión, los viajes, los miedos, las miradas, los abrazos, los secretos... El futuro serán momentos, sobre todo, eso, momentos</a:t>
            </a:r>
            <a:r>
              <a:rPr lang="es-CO" dirty="0" smtClean="0"/>
              <a:t>.</a:t>
            </a:r>
          </a:p>
          <a:p>
            <a:pPr algn="just"/>
            <a:endParaRPr lang="es-CO" dirty="0"/>
          </a:p>
          <a:p>
            <a:pPr algn="just"/>
            <a:r>
              <a:rPr lang="es-CO" dirty="0"/>
              <a:t>-¿Qué es el futuro? -me volvió a preguntar. Y apretándola entre mis brazos le dije: -El futuro eres tú</a:t>
            </a:r>
            <a:r>
              <a:rPr lang="es-CO" dirty="0" smtClean="0"/>
              <a:t>.</a:t>
            </a:r>
          </a:p>
          <a:p>
            <a:pPr algn="just"/>
            <a:endParaRPr lang="es-CO" dirty="0"/>
          </a:p>
          <a:p>
            <a:pPr algn="just"/>
            <a:r>
              <a:rPr lang="es-CO" dirty="0"/>
              <a:t>* * * Cuento extraído del libro “Cuentos para entender el mundo 3”</a:t>
            </a:r>
          </a:p>
          <a:p>
            <a:pPr algn="just"/>
            <a:endParaRPr lang="es-CO" dirty="0"/>
          </a:p>
          <a:p>
            <a:pPr algn="just"/>
            <a:r>
              <a:rPr lang="es-CO" dirty="0"/>
              <a:t>Fin  Si te han gustado estos cuentos puedes conseguir los libros completos que los contienen aquí. Cada libro tiene 38 cuentos como los que has </a:t>
            </a:r>
            <a:r>
              <a:rPr lang="es-CO" dirty="0" err="1" smtClean="0"/>
              <a:t>léido</a:t>
            </a:r>
            <a:r>
              <a:rPr lang="es-CO" dirty="0" smtClean="0"/>
              <a:t>:</a:t>
            </a:r>
            <a:endParaRPr lang="es-CO" dirty="0"/>
          </a:p>
          <a:p>
            <a:pPr algn="just"/>
            <a:r>
              <a:rPr lang="es-CO" dirty="0"/>
              <a:t>CUENTOS PARA ENTENDER EL MUNDO 1 Comprarlo en librerías online Comprar en versión Kindle Comprar en mi web firmado y dedicado.</a:t>
            </a:r>
          </a:p>
        </p:txBody>
      </p:sp>
    </p:spTree>
    <p:extLst>
      <p:ext uri="{BB962C8B-B14F-4D97-AF65-F5344CB8AC3E}">
        <p14:creationId xmlns:p14="http://schemas.microsoft.com/office/powerpoint/2010/main" val="1938321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7676" t="7679" r="27430" b="12282"/>
          <a:stretch/>
        </p:blipFill>
        <p:spPr>
          <a:xfrm>
            <a:off x="3374264" y="528034"/>
            <a:ext cx="5473521" cy="5486400"/>
          </a:xfrm>
          <a:prstGeom prst="rect">
            <a:avLst/>
          </a:prstGeom>
        </p:spPr>
      </p:pic>
    </p:spTree>
    <p:extLst>
      <p:ext uri="{BB962C8B-B14F-4D97-AF65-F5344CB8AC3E}">
        <p14:creationId xmlns:p14="http://schemas.microsoft.com/office/powerpoint/2010/main" val="4103170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7993" t="8806" r="27429" b="10967"/>
          <a:stretch/>
        </p:blipFill>
        <p:spPr>
          <a:xfrm>
            <a:off x="3412901" y="605307"/>
            <a:ext cx="5434886" cy="5499279"/>
          </a:xfrm>
          <a:prstGeom prst="rect">
            <a:avLst/>
          </a:prstGeom>
        </p:spPr>
      </p:pic>
    </p:spTree>
    <p:extLst>
      <p:ext uri="{BB962C8B-B14F-4D97-AF65-F5344CB8AC3E}">
        <p14:creationId xmlns:p14="http://schemas.microsoft.com/office/powerpoint/2010/main" val="8996843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de reuniones Ion">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133</TotalTime>
  <Words>2510</Words>
  <Application>Microsoft Office PowerPoint</Application>
  <PresentationFormat>Panorámica</PresentationFormat>
  <Paragraphs>99</Paragraphs>
  <Slides>19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19</vt:i4>
      </vt:variant>
    </vt:vector>
  </HeadingPairs>
  <TitlesOfParts>
    <vt:vector size="25" baseType="lpstr">
      <vt:lpstr>Algerian</vt:lpstr>
      <vt:lpstr>Arial</vt:lpstr>
      <vt:lpstr>Arial Black</vt:lpstr>
      <vt:lpstr>Century Gothic</vt:lpstr>
      <vt:lpstr>Wingdings 3</vt:lpstr>
      <vt:lpstr>Sala de reuniones Ion</vt:lpstr>
      <vt:lpstr>PLAN LECTOR Y LECTURA EN VOZ ALTA.</vt:lpstr>
      <vt:lpstr>Presentación de PowerPoint</vt:lpstr>
      <vt:lpstr>ESCUCHA CON ATENCIÓN LAS LECTURAS: 1- LUEGO ESCRIBE SEGÚN CORRESPONDA.</vt:lpstr>
      <vt:lpstr>AHORA DESARROLLA LOS SIGUIENTES PUNTOS: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Felipe Gonzalez</dc:creator>
  <cp:lastModifiedBy>Felipe Gonzalez</cp:lastModifiedBy>
  <cp:revision>7</cp:revision>
  <dcterms:created xsi:type="dcterms:W3CDTF">2020-10-13T21:42:23Z</dcterms:created>
  <dcterms:modified xsi:type="dcterms:W3CDTF">2020-10-14T13:42:33Z</dcterms:modified>
</cp:coreProperties>
</file>