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57" r:id="rId4"/>
    <p:sldId id="263" r:id="rId5"/>
    <p:sldId id="258" r:id="rId6"/>
    <p:sldId id="265" r:id="rId7"/>
    <p:sldId id="264" r:id="rId8"/>
    <p:sldId id="259" r:id="rId9"/>
    <p:sldId id="269" r:id="rId10"/>
    <p:sldId id="266" r:id="rId11"/>
    <p:sldId id="267" r:id="rId12"/>
    <p:sldId id="260" r:id="rId13"/>
    <p:sldId id="268"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8/20/2020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8/20/2020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41410" y="3073397"/>
            <a:ext cx="4878391" cy="27178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3073397"/>
            <a:ext cx="4875210" cy="27178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s-ES" smtClean="0"/>
              <a:t>Haga clic en el icono para agregar una imagen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8/20/2020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876424" y="1122363"/>
            <a:ext cx="8791576" cy="2387600"/>
          </a:xfrm>
        </p:spPr>
        <p:txBody>
          <a:bodyPr/>
          <a:lstStyle/>
          <a:p>
            <a:r>
              <a:rPr lang="es-CO" dirty="0" smtClean="0"/>
              <a:t>PLAN LECTOR: </a:t>
            </a:r>
            <a:br>
              <a:rPr lang="es-CO" dirty="0" smtClean="0"/>
            </a:br>
            <a:r>
              <a:rPr lang="es-CO" dirty="0" smtClean="0"/>
              <a:t/>
            </a:r>
            <a:br>
              <a:rPr lang="es-CO" dirty="0" smtClean="0"/>
            </a:br>
            <a:r>
              <a:rPr lang="es-CO" dirty="0" smtClean="0"/>
              <a:t>“El halcón que no volaba”</a:t>
            </a:r>
            <a:endParaRPr lang="es-CO" dirty="0"/>
          </a:p>
        </p:txBody>
      </p:sp>
    </p:spTree>
    <p:extLst>
      <p:ext uri="{BB962C8B-B14F-4D97-AF65-F5344CB8AC3E}">
        <p14:creationId xmlns:p14="http://schemas.microsoft.com/office/powerpoint/2010/main" val="2424414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 LOS DOS HALCONES DEL REY 🦅 - Audiocuentos Infantiles | Había ..."/>
          <p:cNvPicPr>
            <a:picLocks noChangeAspect="1" noChangeArrowheads="1"/>
          </p:cNvPicPr>
          <p:nvPr/>
        </p:nvPicPr>
        <p:blipFill rotWithShape="1">
          <a:blip r:embed="rId2">
            <a:extLst>
              <a:ext uri="{28A0092B-C50C-407E-A947-70E740481C1C}">
                <a14:useLocalDpi xmlns:a14="http://schemas.microsoft.com/office/drawing/2010/main" val="0"/>
              </a:ext>
            </a:extLst>
          </a:blip>
          <a:srcRect r="53327"/>
          <a:stretch/>
        </p:blipFill>
        <p:spPr bwMode="auto">
          <a:xfrm>
            <a:off x="7363009" y="437882"/>
            <a:ext cx="4042368" cy="56534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Niños De Dibujos Animados Caballeroso Castillo Vector. Caballero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581" y="437882"/>
            <a:ext cx="6782428" cy="5653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329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030311" y="270456"/>
            <a:ext cx="10200066" cy="5727209"/>
          </a:xfrm>
          <a:prstGeom prst="rect">
            <a:avLst/>
          </a:prstGeom>
        </p:spPr>
        <p:txBody>
          <a:bodyPr wrap="square">
            <a:spAutoFit/>
          </a:bodyPr>
          <a:lstStyle/>
          <a:p>
            <a:pPr algn="ctr">
              <a:lnSpc>
                <a:spcPct val="107000"/>
              </a:lnSpc>
              <a:spcAft>
                <a:spcPts val="800"/>
              </a:spcAft>
            </a:pPr>
            <a:r>
              <a:rPr lang="es-CO" sz="2800" dirty="0">
                <a:latin typeface="Calibri" panose="020F0502020204030204" pitchFamily="34" charset="0"/>
                <a:ea typeface="Calibri" panose="020F0502020204030204" pitchFamily="34" charset="0"/>
                <a:cs typeface="Times New Roman" panose="02020603050405020304" pitchFamily="18" charset="0"/>
              </a:rPr>
              <a:t>El halcón que no volaba</a:t>
            </a:r>
          </a:p>
          <a:p>
            <a:pPr algn="just">
              <a:lnSpc>
                <a:spcPct val="107000"/>
              </a:lnSpc>
              <a:spcAft>
                <a:spcPts val="800"/>
              </a:spcAft>
            </a:pPr>
            <a:r>
              <a:rPr lang="es-CO" sz="2800" dirty="0">
                <a:latin typeface="Calibri" panose="020F0502020204030204" pitchFamily="34" charset="0"/>
                <a:ea typeface="Calibri" panose="020F0502020204030204" pitchFamily="34" charset="0"/>
                <a:cs typeface="Times New Roman" panose="02020603050405020304" pitchFamily="18" charset="0"/>
              </a:rPr>
              <a:t>Un rey había comprado cinco de los mejores halcones de todo el país. El vendedor le había prometido que eran capaces de hacer increíbles piruetas en el aire, e incluso de llevar mensajes de una ciudad a otra. Desde el primer día las aves comenzaron a dar muestras de su capacidad de vuelo: cada vez volaban más alto, más rápido y de una forma más precisa, haciendo caso en todo momento a sus entrenadores. Pero había un halcón que se negaba a volar, permanecía parado en la misma rama desde el primer día, no había forma de moverlo. -¡No lo entiendo! -se lamentaba el rey- Le damos la misma comida que a los demás, le ofrecemos el mismo trato, los mismos cuidados... y en cambio se niega a volar, ya no sé qué hacer.</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271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ponentes halcones pájaros con diferentes poses | Vector Prem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640" y="272066"/>
            <a:ext cx="11127346" cy="630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62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94706" y="883806"/>
            <a:ext cx="10367492" cy="4344138"/>
          </a:xfrm>
          <a:prstGeom prst="rect">
            <a:avLst/>
          </a:prstGeom>
        </p:spPr>
        <p:txBody>
          <a:bodyPr wrap="square">
            <a:spAutoFit/>
          </a:bodyPr>
          <a:lstStyle/>
          <a:p>
            <a:pPr algn="just">
              <a:lnSpc>
                <a:spcPct val="107000"/>
              </a:lnSpc>
              <a:spcAft>
                <a:spcPts val="800"/>
              </a:spcAft>
            </a:pPr>
            <a:r>
              <a:rPr lang="es-CO" sz="2800" dirty="0">
                <a:latin typeface="Calibri" panose="020F0502020204030204" pitchFamily="34" charset="0"/>
                <a:ea typeface="Calibri" panose="020F0502020204030204" pitchFamily="34" charset="0"/>
                <a:cs typeface="Times New Roman" panose="02020603050405020304" pitchFamily="18" charset="0"/>
              </a:rPr>
              <a:t>ya varias semanas desde la llegada de los halcones, el rey anunció que ofrecería una recompensa a quien consiguiera hacer volar al animal. Prácticamente todos los habitantes del reino lo intentaron de una forma u otra: le animaron con las mejores canciones, le recitaron poesía, le ofrecieron los más exquisitos manjares... pero todo era inútil, nada parecía funcionar.</a:t>
            </a:r>
          </a:p>
          <a:p>
            <a:pPr algn="just">
              <a:lnSpc>
                <a:spcPct val="107000"/>
              </a:lnSpc>
              <a:spcAft>
                <a:spcPts val="800"/>
              </a:spcAft>
            </a:pPr>
            <a:r>
              <a:rPr lang="es-CO" sz="2800" dirty="0">
                <a:latin typeface="Calibri" panose="020F0502020204030204" pitchFamily="34" charset="0"/>
                <a:ea typeface="Calibri" panose="020F0502020204030204" pitchFamily="34" charset="0"/>
                <a:cs typeface="Times New Roman" panose="02020603050405020304" pitchFamily="18" charset="0"/>
              </a:rPr>
              <a:t>Uno de esos días en los que el rey permanecía junto al halcón animándole para que volara, una anciana pasó por allí y, al ver la situación, negó con la cabeza.</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607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otos de stock de Aldeanos, imágenes sin royalties de Aldeano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155" y="218941"/>
            <a:ext cx="11359166" cy="6310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618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Volando halcones y buhos - Tierra rapa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397" y="296214"/>
            <a:ext cx="11075831" cy="6277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773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36630" y="780556"/>
            <a:ext cx="8555865" cy="5163593"/>
          </a:xfrm>
          <a:prstGeom prst="rect">
            <a:avLst/>
          </a:prstGeom>
        </p:spPr>
        <p:txBody>
          <a:bodyPr wrap="square">
            <a:spAutoFit/>
          </a:bodyPr>
          <a:lstStyle/>
          <a:p>
            <a:pPr algn="just">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a:t>
            </a:r>
            <a:r>
              <a:rPr lang="es-CO" sz="2800" dirty="0">
                <a:latin typeface="Calibri" panose="020F0502020204030204" pitchFamily="34" charset="0"/>
                <a:ea typeface="Calibri" panose="020F0502020204030204" pitchFamily="34" charset="0"/>
                <a:cs typeface="Times New Roman" panose="02020603050405020304" pitchFamily="18" charset="0"/>
              </a:rPr>
              <a:t>Majestad, ha llegado a mis oídos el problema que tenéis con este halcón, pero así nunca lograréis que el animal vuele. El rey se mostró curioso ante aquella mujer. -¿Y qué deberíamos hacer entonces? -Quizá no hayáis comprendido que lo que le sucede a ese halcón es lo que le ocurre a la mayoría de las personas... -contestó la anciana. -¿A la mayoría de las personas? No entiendo lo que quiere decir -respondió confuso el rey-. Pero si tanto sabe usted, ¿dígame cómo conseguir que vuele? -Está bien, primero tengo que hacer unas compras en el mercado, pero a la vuelta ese halcón volará.</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2170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Los dos halcones, Cuentos infantiles. - TodoPapás"/>
          <p:cNvPicPr>
            <a:picLocks noChangeAspect="1" noChangeArrowheads="1"/>
          </p:cNvPicPr>
          <p:nvPr/>
        </p:nvPicPr>
        <p:blipFill rotWithShape="1">
          <a:blip r:embed="rId2">
            <a:extLst>
              <a:ext uri="{28A0092B-C50C-407E-A947-70E740481C1C}">
                <a14:useLocalDpi xmlns:a14="http://schemas.microsoft.com/office/drawing/2010/main" val="0"/>
              </a:ext>
            </a:extLst>
          </a:blip>
          <a:srcRect r="48100"/>
          <a:stretch/>
        </p:blipFill>
        <p:spPr bwMode="auto">
          <a:xfrm>
            <a:off x="7804598" y="1107583"/>
            <a:ext cx="3606084" cy="495168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alcón cuello rojo | Aves Exótic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065" y="1107583"/>
            <a:ext cx="6225068" cy="4874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337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otos de Familia noble de stock, imágenes de Familia noble si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34" y="334851"/>
            <a:ext cx="11230377" cy="6168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507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scena Medieval De La Historieta - Gente Están Recolectando Junto ..."/>
          <p:cNvPicPr>
            <a:picLocks noChangeAspect="1" noChangeArrowheads="1"/>
          </p:cNvPicPr>
          <p:nvPr/>
        </p:nvPicPr>
        <p:blipFill rotWithShape="1">
          <a:blip r:embed="rId2">
            <a:extLst>
              <a:ext uri="{28A0092B-C50C-407E-A947-70E740481C1C}">
                <a14:useLocalDpi xmlns:a14="http://schemas.microsoft.com/office/drawing/2010/main" val="0"/>
              </a:ext>
            </a:extLst>
          </a:blip>
          <a:srcRect r="368" b="15090"/>
          <a:stretch/>
        </p:blipFill>
        <p:spPr bwMode="auto">
          <a:xfrm>
            <a:off x="644972" y="309094"/>
            <a:ext cx="11126318" cy="6027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0623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56823" y="767598"/>
            <a:ext cx="11062952" cy="5266185"/>
          </a:xfrm>
          <a:prstGeom prst="rect">
            <a:avLst/>
          </a:prstGeom>
        </p:spPr>
        <p:txBody>
          <a:bodyPr wrap="square">
            <a:spAutoFit/>
          </a:bodyPr>
          <a:lstStyle/>
          <a:p>
            <a:pPr algn="just">
              <a:lnSpc>
                <a:spcPct val="107000"/>
              </a:lnSpc>
              <a:spcAft>
                <a:spcPts val="800"/>
              </a:spcAft>
            </a:pPr>
            <a:r>
              <a:rPr lang="es-CO" sz="2800" dirty="0">
                <a:latin typeface="Calibri" panose="020F0502020204030204" pitchFamily="34" charset="0"/>
                <a:ea typeface="Calibri" panose="020F0502020204030204" pitchFamily="34" charset="0"/>
                <a:cs typeface="Times New Roman" panose="02020603050405020304" pitchFamily="18" charset="0"/>
              </a:rPr>
              <a:t>Y mientras la anciana se alejaba hacia el mercado, el rey se quedó pensando que quizás aquella mujer simplemente le estaba tomando el pelo. Pero a las dos horas, cuando el rey estaba contemplando desde su torre el vuelo de las otras aves, observó incrédulo que el halcón que nunca se había movido estaba también en el aire. Miró hacia abajo, hacia el árbol donde el animal había permanecido tanto tiempo y vio a la anciana sonriendo. Bajó corriendo las escaleras para encontrarse con ella. -¡Lo ha conseguido, lo ha conseguido! -gritó- ¡Lo ha conseguido! Pero... dígame, ¿dígame cómo lo ha hecho? -En realidad no ha sido difícil, simplemente le he cortado la rama que lo sostenía.</a:t>
            </a:r>
          </a:p>
          <a:p>
            <a:pPr algn="just">
              <a:lnSpc>
                <a:spcPct val="107000"/>
              </a:lnSpc>
              <a:spcAft>
                <a:spcPts val="800"/>
              </a:spcAft>
            </a:pPr>
            <a:r>
              <a:rPr lang="es-CO" sz="2800" dirty="0">
                <a:latin typeface="Calibri" panose="020F0502020204030204" pitchFamily="34" charset="0"/>
                <a:ea typeface="Calibri" panose="020F0502020204030204" pitchFamily="34" charset="0"/>
                <a:cs typeface="Times New Roman" panose="02020603050405020304" pitchFamily="18" charset="0"/>
              </a:rPr>
              <a:t>* * * Cuento extraído del libro “Cuentos para entender el mundo 2”</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3047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aracterísticas de los halcones » HALCONPEDIA"/>
          <p:cNvPicPr>
            <a:picLocks noChangeAspect="1" noChangeArrowheads="1"/>
          </p:cNvPicPr>
          <p:nvPr/>
        </p:nvPicPr>
        <p:blipFill rotWithShape="1">
          <a:blip r:embed="rId2">
            <a:extLst>
              <a:ext uri="{28A0092B-C50C-407E-A947-70E740481C1C}">
                <a14:useLocalDpi xmlns:a14="http://schemas.microsoft.com/office/drawing/2010/main" val="0"/>
              </a:ext>
            </a:extLst>
          </a:blip>
          <a:srcRect b="12638"/>
          <a:stretch/>
        </p:blipFill>
        <p:spPr bwMode="auto">
          <a:xfrm>
            <a:off x="160584" y="437881"/>
            <a:ext cx="2943225" cy="155834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alcones Galácticos intro español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3809" y="437881"/>
            <a:ext cx="8331602" cy="5962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609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just"/>
            <a:r>
              <a:rPr lang="es-CO" dirty="0" smtClean="0"/>
              <a:t>1.Consulta sobre los Halcones y sus características.</a:t>
            </a:r>
            <a:br>
              <a:rPr lang="es-CO" dirty="0" smtClean="0"/>
            </a:br>
            <a:r>
              <a:rPr lang="es-CO" dirty="0" smtClean="0"/>
              <a:t>2. ESCRIBE la enseñanza que te deja la lectura.</a:t>
            </a:r>
            <a:br>
              <a:rPr lang="es-CO" dirty="0" smtClean="0"/>
            </a:br>
            <a:r>
              <a:rPr lang="es-CO" dirty="0" smtClean="0"/>
              <a:t>3. SOCIALIZACIÓN EN CLASE</a:t>
            </a:r>
            <a:endParaRPr lang="es-CO" dirty="0"/>
          </a:p>
        </p:txBody>
      </p:sp>
      <p:sp>
        <p:nvSpPr>
          <p:cNvPr id="3" name="Marcador de texto 2"/>
          <p:cNvSpPr>
            <a:spLocks noGrp="1"/>
          </p:cNvSpPr>
          <p:nvPr>
            <p:ph type="body" idx="1"/>
          </p:nvPr>
        </p:nvSpPr>
        <p:spPr/>
        <p:txBody>
          <a:bodyPr>
            <a:normAutofit fontScale="77500" lnSpcReduction="20000"/>
          </a:bodyPr>
          <a:lstStyle/>
          <a:p>
            <a:r>
              <a:rPr lang="es-CO" sz="3600" dirty="0" smtClean="0"/>
              <a:t>4. REALIZA UNA HISTORIETA ALUSIVA AL CUENTO EN UN OCTAVO DE CARTULINA PARA EXPONER EN LA PRÓXIMA CLASE…</a:t>
            </a:r>
            <a:endParaRPr lang="es-CO" sz="3600" dirty="0"/>
          </a:p>
        </p:txBody>
      </p:sp>
    </p:spTree>
    <p:extLst>
      <p:ext uri="{BB962C8B-B14F-4D97-AF65-F5344CB8AC3E}">
        <p14:creationId xmlns:p14="http://schemas.microsoft.com/office/powerpoint/2010/main" val="19877264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docProps/app.xml><?xml version="1.0" encoding="utf-8"?>
<Properties xmlns="http://schemas.openxmlformats.org/officeDocument/2006/extended-properties" xmlns:vt="http://schemas.openxmlformats.org/officeDocument/2006/docPropsVTypes">
  <Template>TM04033919[[fn=Circuito]]</Template>
  <TotalTime>37</TotalTime>
  <Words>568</Words>
  <Application>Microsoft Office PowerPoint</Application>
  <PresentationFormat>Panorámica</PresentationFormat>
  <Paragraphs>10</Paragraphs>
  <Slides>14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vt:i4>
      </vt:variant>
    </vt:vector>
  </HeadingPairs>
  <TitlesOfParts>
    <vt:vector size="20" baseType="lpstr">
      <vt:lpstr>Arial</vt:lpstr>
      <vt:lpstr>Calibri</vt:lpstr>
      <vt:lpstr>Times New Roman</vt:lpstr>
      <vt:lpstr>Trebuchet MS</vt:lpstr>
      <vt:lpstr>Tw Cen MT</vt:lpstr>
      <vt:lpstr>Circuito</vt:lpstr>
      <vt:lpstr>PLAN LECTOR:   “El halcón que no volaba”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1.Consulta sobre los Halcones y sus características. 2. ESCRIBE la enseñanza que te deja la lectura. 3. SOCIALIZACIÓN EN CLASE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Felipe Gonzalez</dc:creator>
  <cp:lastModifiedBy>Felipe Gonzalez</cp:lastModifiedBy>
  <cp:revision>5</cp:revision>
  <dcterms:created xsi:type="dcterms:W3CDTF">2020-08-20T18:06:38Z</dcterms:created>
  <dcterms:modified xsi:type="dcterms:W3CDTF">2020-08-20T18:44:32Z</dcterms:modified>
</cp:coreProperties>
</file>