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8/28/2020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8/28/2020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41410" y="3073397"/>
            <a:ext cx="4878391"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3073397"/>
            <a:ext cx="4875210" cy="27178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smtClean="0"/>
              <a:t>Haga clic en el icono para agregar una imagen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smtClean="0"/>
              <a:t>Haga clic en el icono para agregar una imagen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8/28/2020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966576" y="862884"/>
            <a:ext cx="8791575" cy="1449343"/>
          </a:xfrm>
        </p:spPr>
        <p:txBody>
          <a:bodyPr/>
          <a:lstStyle/>
          <a:p>
            <a:pPr algn="ctr"/>
            <a:r>
              <a:rPr lang="es-CO" dirty="0" smtClean="0">
                <a:solidFill>
                  <a:schemeClr val="bg1"/>
                </a:solidFill>
              </a:rPr>
              <a:t>CLASE DE ESPAÑOL</a:t>
            </a:r>
            <a:endParaRPr lang="es-CO" dirty="0">
              <a:solidFill>
                <a:schemeClr val="bg1"/>
              </a:solidFill>
            </a:endParaRPr>
          </a:p>
        </p:txBody>
      </p:sp>
      <p:sp>
        <p:nvSpPr>
          <p:cNvPr id="3" name="Subtítulo 2"/>
          <p:cNvSpPr>
            <a:spLocks noGrp="1"/>
          </p:cNvSpPr>
          <p:nvPr>
            <p:ph type="subTitle" idx="1"/>
          </p:nvPr>
        </p:nvSpPr>
        <p:spPr>
          <a:xfrm>
            <a:off x="3224411" y="3022487"/>
            <a:ext cx="6275903" cy="1655762"/>
          </a:xfrm>
        </p:spPr>
        <p:txBody>
          <a:bodyPr>
            <a:noAutofit/>
          </a:bodyPr>
          <a:lstStyle/>
          <a:p>
            <a:r>
              <a:rPr lang="es-CO" sz="2400" dirty="0" smtClean="0">
                <a:solidFill>
                  <a:schemeClr val="bg1"/>
                </a:solidFill>
              </a:rPr>
              <a:t>PLAN LECTOR:</a:t>
            </a:r>
          </a:p>
          <a:p>
            <a:r>
              <a:rPr lang="es-CO"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El hombre que plantaba manzanos.</a:t>
            </a:r>
            <a:br>
              <a:rPr lang="es-CO"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s-CO"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s-CO"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s-CO"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El ratón.</a:t>
            </a:r>
            <a:br>
              <a:rPr lang="es-CO"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endParaRPr lang="es-CO" sz="2400" dirty="0">
              <a:solidFill>
                <a:schemeClr val="bg1"/>
              </a:solidFill>
            </a:endParaRPr>
          </a:p>
        </p:txBody>
      </p:sp>
    </p:spTree>
    <p:extLst>
      <p:ext uri="{BB962C8B-B14F-4D97-AF65-F5344CB8AC3E}">
        <p14:creationId xmlns:p14="http://schemas.microsoft.com/office/powerpoint/2010/main" val="3586733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21" y="1689683"/>
            <a:ext cx="9906000" cy="4170204"/>
          </a:xfrm>
        </p:spPr>
        <p:txBody>
          <a:bodyPr>
            <a:normAutofit fontScale="90000"/>
          </a:bodyPr>
          <a:lstStyle/>
          <a:p>
            <a:r>
              <a:rPr lang="es-CO" dirty="0" smtClean="0"/>
              <a:t>LEER LOS CUENTOS:  </a:t>
            </a:r>
            <a:br>
              <a:rPr lang="es-CO" dirty="0" smtClean="0"/>
            </a:br>
            <a:r>
              <a:rPr lang="es-CO" dirty="0"/>
              <a:t/>
            </a:r>
            <a:br>
              <a:rPr lang="es-CO" dirty="0"/>
            </a:br>
            <a:r>
              <a:rPr lang="es-CO" dirty="0" smtClean="0">
                <a:latin typeface="Calibri" panose="020F0502020204030204" pitchFamily="34" charset="0"/>
                <a:ea typeface="Calibri" panose="020F0502020204030204" pitchFamily="34" charset="0"/>
                <a:cs typeface="Times New Roman" panose="02020603050405020304" pitchFamily="18" charset="0"/>
              </a:rPr>
              <a:t>El </a:t>
            </a:r>
            <a:r>
              <a:rPr lang="es-CO" dirty="0">
                <a:latin typeface="Calibri" panose="020F0502020204030204" pitchFamily="34" charset="0"/>
                <a:ea typeface="Calibri" panose="020F0502020204030204" pitchFamily="34" charset="0"/>
                <a:cs typeface="Times New Roman" panose="02020603050405020304" pitchFamily="18" charset="0"/>
              </a:rPr>
              <a:t>hombre que plantaba </a:t>
            </a:r>
            <a:r>
              <a:rPr lang="es-CO" dirty="0" smtClean="0">
                <a:latin typeface="Calibri" panose="020F0502020204030204" pitchFamily="34" charset="0"/>
                <a:ea typeface="Calibri" panose="020F0502020204030204" pitchFamily="34" charset="0"/>
                <a:cs typeface="Times New Roman" panose="02020603050405020304" pitchFamily="18" charset="0"/>
              </a:rPr>
              <a:t>manzanos.</a:t>
            </a:r>
            <a:r>
              <a:rPr lang="es-CO" dirty="0">
                <a:latin typeface="Calibri" panose="020F0502020204030204" pitchFamily="34" charset="0"/>
                <a:ea typeface="Calibri" panose="020F0502020204030204" pitchFamily="34" charset="0"/>
                <a:cs typeface="Times New Roman" panose="02020603050405020304" pitchFamily="18" charset="0"/>
              </a:rPr>
              <a:t/>
            </a:r>
            <a:br>
              <a:rPr lang="es-CO" dirty="0">
                <a:latin typeface="Calibri" panose="020F0502020204030204" pitchFamily="34" charset="0"/>
                <a:ea typeface="Calibri" panose="020F0502020204030204" pitchFamily="34" charset="0"/>
                <a:cs typeface="Times New Roman" panose="02020603050405020304" pitchFamily="18" charset="0"/>
              </a:rPr>
            </a:br>
            <a:r>
              <a:rPr lang="es-CO" dirty="0">
                <a:latin typeface="Calibri" panose="020F0502020204030204" pitchFamily="34" charset="0"/>
                <a:ea typeface="Calibri" panose="020F0502020204030204" pitchFamily="34" charset="0"/>
                <a:cs typeface="Times New Roman" panose="02020603050405020304" pitchFamily="18" charset="0"/>
              </a:rPr>
              <a:t/>
            </a:r>
            <a:br>
              <a:rPr lang="es-CO" dirty="0">
                <a:latin typeface="Calibri" panose="020F0502020204030204" pitchFamily="34" charset="0"/>
                <a:ea typeface="Calibri" panose="020F0502020204030204" pitchFamily="34" charset="0"/>
                <a:cs typeface="Times New Roman" panose="02020603050405020304" pitchFamily="18" charset="0"/>
              </a:rPr>
            </a:br>
            <a:r>
              <a:rPr lang="es-CO" dirty="0">
                <a:latin typeface="Calibri" panose="020F0502020204030204" pitchFamily="34" charset="0"/>
                <a:ea typeface="Calibri" panose="020F0502020204030204" pitchFamily="34" charset="0"/>
                <a:cs typeface="Times New Roman" panose="02020603050405020304" pitchFamily="18" charset="0"/>
              </a:rPr>
              <a:t>El </a:t>
            </a:r>
            <a:r>
              <a:rPr lang="es-CO" dirty="0" smtClean="0">
                <a:latin typeface="Calibri" panose="020F0502020204030204" pitchFamily="34" charset="0"/>
                <a:ea typeface="Calibri" panose="020F0502020204030204" pitchFamily="34" charset="0"/>
                <a:cs typeface="Times New Roman" panose="02020603050405020304" pitchFamily="18" charset="0"/>
              </a:rPr>
              <a:t>ratón.</a:t>
            </a:r>
            <a:r>
              <a:rPr lang="es-CO" dirty="0">
                <a:latin typeface="Calibri" panose="020F0502020204030204" pitchFamily="34" charset="0"/>
                <a:ea typeface="Calibri" panose="020F0502020204030204" pitchFamily="34" charset="0"/>
                <a:cs typeface="Times New Roman" panose="02020603050405020304" pitchFamily="18" charset="0"/>
              </a:rPr>
              <a:t/>
            </a:r>
            <a:br>
              <a:rPr lang="es-CO" dirty="0">
                <a:latin typeface="Calibri" panose="020F0502020204030204" pitchFamily="34" charset="0"/>
                <a:ea typeface="Calibri" panose="020F0502020204030204" pitchFamily="34" charset="0"/>
                <a:cs typeface="Times New Roman" panose="02020603050405020304" pitchFamily="18" charset="0"/>
              </a:rPr>
            </a:br>
            <a:r>
              <a:rPr lang="es-CO" dirty="0">
                <a:latin typeface="Calibri" panose="020F0502020204030204" pitchFamily="34" charset="0"/>
                <a:ea typeface="Calibri" panose="020F0502020204030204" pitchFamily="34" charset="0"/>
                <a:cs typeface="Times New Roman" panose="02020603050405020304" pitchFamily="18" charset="0"/>
              </a:rPr>
              <a:t/>
            </a:r>
            <a:br>
              <a:rPr lang="es-CO" dirty="0">
                <a:latin typeface="Calibri" panose="020F0502020204030204" pitchFamily="34" charset="0"/>
                <a:ea typeface="Calibri" panose="020F0502020204030204" pitchFamily="34" charset="0"/>
                <a:cs typeface="Times New Roman" panose="02020603050405020304" pitchFamily="18" charset="0"/>
              </a:rPr>
            </a:br>
            <a:r>
              <a:rPr lang="es-CO" dirty="0" smtClean="0"/>
              <a:t>1.PARA SOCIALIZAR EN LA PRÓXIMA CLASE. </a:t>
            </a:r>
            <a:br>
              <a:rPr lang="es-CO" dirty="0" smtClean="0"/>
            </a:br>
            <a:r>
              <a:rPr lang="es-CO" dirty="0" smtClean="0"/>
              <a:t>2. Además realiza dibujo alusivo en tu cuaderno. </a:t>
            </a:r>
            <a:br>
              <a:rPr lang="es-CO" dirty="0" smtClean="0"/>
            </a:br>
            <a:r>
              <a:rPr lang="es-CO" dirty="0" smtClean="0"/>
              <a:t>3. escribe 5 preguntas con sus respuestas.</a:t>
            </a:r>
            <a:endParaRPr lang="es-CO" dirty="0"/>
          </a:p>
        </p:txBody>
      </p:sp>
    </p:spTree>
    <p:extLst>
      <p:ext uri="{BB962C8B-B14F-4D97-AF65-F5344CB8AC3E}">
        <p14:creationId xmlns:p14="http://schemas.microsoft.com/office/powerpoint/2010/main" val="3728065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26017" y="239775"/>
            <a:ext cx="6096000" cy="6429965"/>
          </a:xfrm>
          <a:prstGeom prst="rect">
            <a:avLst/>
          </a:prstGeom>
        </p:spPr>
        <p:txBody>
          <a:bodyPr>
            <a:spAutoFit/>
          </a:bodyPr>
          <a:lstStyle/>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El hombre que plantaba manzanos</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Un viejo hombre, ya cercano a los noventa años, llevaba toda la mañana preparando un pequeño trozo de tierra en el jardín de su casa. Había quitado las malas hierbas, había cercado con unas maderas un trozo de terreno y, con una pequeña pala, estaba cavando varios agujeros en el suelo.</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Desde la casa de enfrente, su vecino lo había estado observando desde hacía ya más de una hora. Finalmente, preso de la curiosidad, se acercó para ver lo que hacía. -Buenos días, vecino -le saludó. -Buenos días -le contestó mientras abría una bolsa de semillas y las iba depositando en los agujeros. -¿Qué está usted haciendo? -Ah, esto... es que voy a plantar unos cuantos manzanos.</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Su vecino no pudo contenerse y comenzó a reír a carcajadas. -Pero, ¿en serio espera llegar a comer las manzanas que den esos árboles? -Seguramente no -contestó el anciano-, pero toda mi vida he comido manzanas de árboles que no he plantado.</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 * * Cuento extraído del libro “Cuentos para entender el mundo 2”</a:t>
            </a:r>
            <a:endParaRPr lang="es-CO"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Picture 4" descr="Niño de dibujos animados aislados recogiendo manzanas de manzano | Vector  Prem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2017" y="441859"/>
            <a:ext cx="4903713" cy="6025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89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55986" t="19703" r="3028" b="23743"/>
          <a:stretch/>
        </p:blipFill>
        <p:spPr>
          <a:xfrm>
            <a:off x="1133342" y="141668"/>
            <a:ext cx="10006886" cy="6528527"/>
          </a:xfrm>
          <a:prstGeom prst="rect">
            <a:avLst/>
          </a:prstGeom>
        </p:spPr>
      </p:pic>
    </p:spTree>
    <p:extLst>
      <p:ext uri="{BB962C8B-B14F-4D97-AF65-F5344CB8AC3E}">
        <p14:creationId xmlns:p14="http://schemas.microsoft.com/office/powerpoint/2010/main" val="1127531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45712" y="729251"/>
            <a:ext cx="6096000" cy="5141920"/>
          </a:xfrm>
          <a:prstGeom prst="rect">
            <a:avLst/>
          </a:prstGeom>
        </p:spPr>
        <p:txBody>
          <a:bodyPr>
            <a:spAutoFit/>
          </a:bodyPr>
          <a:lstStyle/>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El ratón</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Había un ratón que le tenía mucho miedo a los gatos, por eso, en cuanto veía uno, huía y se escondía en cualquier rincón hasta que había pasado el peligro. El problema era que, al vivir en una granja, casi siempre había gatos rondando por la zona.</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Un día, un mago que pasaba por allí lo vio acurrucado en un agujero de la pared y temblando de miedo. Tanta lástima le dio que se fue a hablar con él.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Dime, ratón, ¿cómo podría ayudarte?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Calibri" panose="020F0502020204030204" pitchFamily="34" charset="0"/>
              </a:rPr>
              <a:t>¡</a:t>
            </a:r>
            <a:r>
              <a:rPr lang="es-CO" dirty="0">
                <a:latin typeface="Calibri" panose="020F0502020204030204" pitchFamily="34" charset="0"/>
                <a:ea typeface="Calibri" panose="020F0502020204030204" pitchFamily="34" charset="0"/>
                <a:cs typeface="Times New Roman" panose="02020603050405020304" pitchFamily="18" charset="0"/>
              </a:rPr>
              <a:t>Conviérteme en gato! -contestó el roedor.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Si eso es lo que quieres...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y con unas palabras mágicas lo convirtió en un precioso gato gris.</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El antes ratón y ahora gato se puso muy contento y comenzó a caminar tranquilo entre los otros gatos, disfrutando de su nueva condición. Pero, a los pocos días, volvió a comportarse de la misma forma que antes: de vez en cuando se iba a un rincón y se escondía allí durante un buen rato. </a:t>
            </a:r>
            <a:endParaRPr lang="es-CO"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TOM JERRY ratones ratón de dibujos animados animación comedia gato de la  familia 1to… | Dibujos animados tom y jerry, Dibujos, Fondo de pantalla de  dibujos animad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1712" y="1194803"/>
            <a:ext cx="4963313" cy="4797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758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om y Jerry: 78 años de aventuras animadas - Jambalaya News - Louisia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266" y="309093"/>
            <a:ext cx="11207266" cy="637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261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09103" y="535251"/>
            <a:ext cx="7868992" cy="5632055"/>
          </a:xfrm>
          <a:prstGeom prst="rect">
            <a:avLst/>
          </a:prstGeom>
        </p:spPr>
        <p:txBody>
          <a:bodyPr wrap="square">
            <a:spAutoFit/>
          </a:bodyPr>
          <a:lstStyle/>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unas semanas, el mago volvió de nuevo por la granja para ver cómo le iba al gato que antes era ratón. Se sorprendió al verlo de nuevo escondido en un rincón.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Calibri" panose="020F0502020204030204" pitchFamily="34" charset="0"/>
              </a:rPr>
              <a:t>¿</a:t>
            </a:r>
            <a:r>
              <a:rPr lang="es-CO" dirty="0">
                <a:latin typeface="Calibri" panose="020F0502020204030204" pitchFamily="34" charset="0"/>
                <a:ea typeface="Calibri" panose="020F0502020204030204" pitchFamily="34" charset="0"/>
                <a:cs typeface="Times New Roman" panose="02020603050405020304" pitchFamily="18" charset="0"/>
              </a:rPr>
              <a:t>Pero qué te ocurre ahora?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le preguntó.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Que me dan mucho miedo los perros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 contestó temblando. El mago suspiró y volvió a hacerle la misma pregunta.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Bueno, ¿y qué puedo hacer por ti?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Calibri" panose="020F0502020204030204" pitchFamily="34" charset="0"/>
              </a:rPr>
              <a:t>¡</a:t>
            </a:r>
            <a:r>
              <a:rPr lang="es-CO" dirty="0">
                <a:latin typeface="Calibri" panose="020F0502020204030204" pitchFamily="34" charset="0"/>
                <a:ea typeface="Calibri" panose="020F0502020204030204" pitchFamily="34" charset="0"/>
                <a:cs typeface="Times New Roman" panose="02020603050405020304" pitchFamily="18" charset="0"/>
              </a:rPr>
              <a:t>Conviérteme en perro!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le respondió. Y de nuevo, el mago, con unas palabras mágicas lo convirtió en un perro precioso: alto y fuerte.</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Fueron pasando los días y, como en la anterior ocasión, todo iba bien; pero a las pocas semanas, el ahora perro que antes fue gato y antes ratón, comenzó a tenerle miedo a las personas. En cuanto oía a alguien hablando por los alrededores, se iba corriendo y se escondía en cualquier hueco que encontraba. Y allí se quedaba hasta que creía que había pasado el peligro, a veces podía permanecer escondido durante varias horas. El mago, que durante las últimas semanas había estado observando su comportamiento, volvió un día y, sin preguntarle ya nada, lo convirtió de nuevo en ratón.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Pero, mago, ¡¿por qué me has hecho esto?!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protestó. </a:t>
            </a:r>
            <a:r>
              <a:rPr lang="en-US" dirty="0">
                <a:latin typeface="MS Gothic" panose="020B0609070205080204" pitchFamily="49" charset="-128"/>
                <a:ea typeface="Calibri" panose="020F0502020204030204" pitchFamily="34" charset="0"/>
                <a:cs typeface="MS Gothic" panose="020B0609070205080204" pitchFamily="49" charset="-128"/>
              </a:rPr>
              <a:t>－</a:t>
            </a:r>
            <a:r>
              <a:rPr lang="es-CO" dirty="0">
                <a:latin typeface="Calibri" panose="020F0502020204030204" pitchFamily="34" charset="0"/>
                <a:ea typeface="Calibri" panose="020F0502020204030204" pitchFamily="34" charset="0"/>
                <a:cs typeface="Times New Roman" panose="02020603050405020304" pitchFamily="18" charset="0"/>
              </a:rPr>
              <a:t>Porque nada de lo que haga por ti te va a servir, pues siempre tendrás el corazón de un ratón.</a:t>
            </a:r>
          </a:p>
          <a:p>
            <a:pPr>
              <a:lnSpc>
                <a:spcPct val="107000"/>
              </a:lnSpc>
              <a:spcAft>
                <a:spcPts val="800"/>
              </a:spcAft>
            </a:pPr>
            <a:r>
              <a:rPr lang="es-CO" dirty="0">
                <a:latin typeface="Calibri" panose="020F0502020204030204" pitchFamily="34" charset="0"/>
                <a:ea typeface="Calibri" panose="020F0502020204030204" pitchFamily="34" charset="0"/>
                <a:cs typeface="Times New Roman" panose="02020603050405020304" pitchFamily="18" charset="0"/>
              </a:rPr>
              <a:t>* * * Cuento extraído del libro “Cuentos para entender el mundo 3”</a:t>
            </a:r>
            <a:endParaRPr lang="es-CO"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0820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om y Jerry, 80 años de jugar al gato y al rat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35" y="180304"/>
            <a:ext cx="11397802" cy="6459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7692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docProps/app.xml><?xml version="1.0" encoding="utf-8"?>
<Properties xmlns="http://schemas.openxmlformats.org/officeDocument/2006/extended-properties" xmlns:vt="http://schemas.openxmlformats.org/officeDocument/2006/docPropsVTypes">
  <Template>TM04033919[[fn=Circuito]]</Template>
  <TotalTime>3</TotalTime>
  <Words>706</Words>
  <Application>Microsoft Office PowerPoint</Application>
  <PresentationFormat>Panorámica</PresentationFormat>
  <Paragraphs>16</Paragraphs>
  <Slides>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vt:i4>
      </vt:variant>
    </vt:vector>
  </HeadingPairs>
  <TitlesOfParts>
    <vt:vector size="15" baseType="lpstr">
      <vt:lpstr>MS Gothic</vt:lpstr>
      <vt:lpstr>Arial</vt:lpstr>
      <vt:lpstr>Calibri</vt:lpstr>
      <vt:lpstr>Times New Roman</vt:lpstr>
      <vt:lpstr>Trebuchet MS</vt:lpstr>
      <vt:lpstr>Tw Cen MT</vt:lpstr>
      <vt:lpstr>Circuito</vt:lpstr>
      <vt:lpstr>CLASE DE ESPAÑOL</vt:lpstr>
      <vt:lpstr>LEER LOS CUENTOS:    El hombre que plantaba manzanos.  El ratón.  1.PARA SOCIALIZAR EN LA PRÓXIMA CLASE.  2. Además realiza dibujo alusivo en tu cuaderno.  3. escribe 5 preguntas con sus respuestas.</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CLASE DE ESPAÑOL</dc:title>
  <dc:creator>Felipe Gonzalez</dc:creator>
  <cp:lastModifiedBy>Felipe Gonzalez</cp:lastModifiedBy>
  <cp:revision>1</cp:revision>
  <dcterms:created xsi:type="dcterms:W3CDTF">2020-08-28T14:21:17Z</dcterms:created>
  <dcterms:modified xsi:type="dcterms:W3CDTF">2020-08-28T14:24:20Z</dcterms:modified>
</cp:coreProperties>
</file>