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1" r:id="rId2"/>
    <p:sldId id="256" r:id="rId3"/>
    <p:sldId id="257" r:id="rId4"/>
    <p:sldId id="258" r:id="rId5"/>
    <p:sldId id="259" r:id="rId6"/>
    <p:sldId id="260" r:id="rId7"/>
    <p:sldId id="261" r:id="rId8"/>
    <p:sldId id="262" r:id="rId9"/>
    <p:sldId id="263" r:id="rId10"/>
    <p:sldId id="264" r:id="rId11"/>
    <p:sldId id="275" r:id="rId12"/>
    <p:sldId id="273" r:id="rId13"/>
    <p:sldId id="272" r:id="rId14"/>
    <p:sldId id="276" r:id="rId15"/>
    <p:sldId id="265" r:id="rId16"/>
    <p:sldId id="266" r:id="rId17"/>
    <p:sldId id="267" r:id="rId18"/>
    <p:sldId id="268" r:id="rId19"/>
    <p:sldId id="278" r:id="rId20"/>
    <p:sldId id="26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5/21/2020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5/21/2020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5/21/2020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5/21/2020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5/21/2020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5/21/2020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5/21/2020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5/21/2020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5/21/2020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RTiAlKVT5Wo"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WczVA142Jog" TargetMode="External"/><Relationship Id="rId2" Type="http://schemas.openxmlformats.org/officeDocument/2006/relationships/hyperlink" Target="https://youtu.be/h7VGtys9sQw" TargetMode="Externa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youtu.be/WczVA142Jog" TargetMode="External"/><Relationship Id="rId2" Type="http://schemas.openxmlformats.org/officeDocument/2006/relationships/hyperlink" Target="https://youtu.be/h7VGtys9sQw"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sde+el+cielo,+la+Virgen+María+nos+acompaña+y+nunca+nos+ha+dejad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310" y="547016"/>
            <a:ext cx="10354613" cy="586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952880"/>
      </p:ext>
    </p:extLst>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77662" y="772733"/>
            <a:ext cx="9448800" cy="1104242"/>
          </a:xfrm>
        </p:spPr>
        <p:txBody>
          <a:bodyPr/>
          <a:lstStyle/>
          <a:p>
            <a:r>
              <a:rPr lang="es-CO" dirty="0" smtClean="0"/>
              <a:t>CLASE DE MATEMÁTICAS</a:t>
            </a:r>
            <a:endParaRPr lang="es-CO" dirty="0"/>
          </a:p>
        </p:txBody>
      </p:sp>
      <p:sp>
        <p:nvSpPr>
          <p:cNvPr id="3" name="Subtítulo 2"/>
          <p:cNvSpPr>
            <a:spLocks noGrp="1"/>
          </p:cNvSpPr>
          <p:nvPr>
            <p:ph type="subTitle" idx="1"/>
          </p:nvPr>
        </p:nvSpPr>
        <p:spPr>
          <a:xfrm>
            <a:off x="1577662" y="2138251"/>
            <a:ext cx="9448800" cy="2253445"/>
          </a:xfrm>
        </p:spPr>
        <p:txBody>
          <a:bodyPr/>
          <a:lstStyle/>
          <a:p>
            <a:r>
              <a:rPr lang="es-CO" dirty="0" smtClean="0"/>
              <a:t>MAYO 22 DE 2020, MUY BUENOS DÍAS.</a:t>
            </a:r>
          </a:p>
          <a:p>
            <a:endParaRPr lang="es-CO" dirty="0"/>
          </a:p>
          <a:p>
            <a:r>
              <a:rPr lang="es-CO" dirty="0" smtClean="0"/>
              <a:t>ESCRIBE EN TU CUADERNO LA FECHA Y EL TÍTULO:</a:t>
            </a:r>
          </a:p>
          <a:p>
            <a:endParaRPr lang="es-CO" dirty="0"/>
          </a:p>
          <a:p>
            <a:r>
              <a:rPr lang="es-CO" dirty="0"/>
              <a:t> </a:t>
            </a:r>
            <a:r>
              <a:rPr lang="es-CO" dirty="0" smtClean="0"/>
              <a:t>“PRACTIQUEMOS MULTIPLICACIÓN POR UNA CIFRA”</a:t>
            </a:r>
          </a:p>
          <a:p>
            <a:endParaRPr lang="es-CO" dirty="0"/>
          </a:p>
        </p:txBody>
      </p:sp>
    </p:spTree>
    <p:extLst>
      <p:ext uri="{BB962C8B-B14F-4D97-AF65-F5344CB8AC3E}">
        <p14:creationId xmlns:p14="http://schemas.microsoft.com/office/powerpoint/2010/main" val="350397517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84101" y="1493950"/>
            <a:ext cx="9298547" cy="4682116"/>
          </a:xfrm>
          <a:prstGeom prst="rect">
            <a:avLst/>
          </a:prstGeom>
        </p:spPr>
        <p:txBody>
          <a:bodyPr wrap="square">
            <a:spAutoFit/>
          </a:bodyPr>
          <a:lstStyle/>
          <a:p>
            <a:pPr algn="just" fontAlgn="base">
              <a:lnSpc>
                <a:spcPct val="107000"/>
              </a:lnSpc>
              <a:spcAft>
                <a:spcPts val="800"/>
              </a:spcAft>
            </a:pPr>
            <a:r>
              <a:rPr lang="es-CO" sz="2800"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Después de haber trabajado el tema de las tablas de multiplicar, los inversos, los múltiplos, vamos a practicar el proceso de la multiplicación por una cifra, (algunos ya lo tienen claro, otros deben seguir practicando) para recordar los pasos les sugiero ver los siguientes vídeos, puedes repetirlos una y otra vez si tienes algunas dudas. También puedes pedir ayuda a algún miembro de la familia que pueda explicarte este proceso. </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105086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https://youtu.be/u7y8Mnn4Sic</a:t>
            </a:r>
            <a:endParaRPr kumimoji="0" lang="es-CO" altLang="es-CO" sz="1800" b="0" i="0" u="none" strike="noStrike" cap="none" normalizeH="0" baseline="0" dirty="0" smtClean="0">
              <a:ln>
                <a:noFill/>
              </a:ln>
              <a:solidFill>
                <a:schemeClr val="tx1"/>
              </a:solidFill>
              <a:effectLst/>
              <a:latin typeface="Arial" panose="020B0604020202020204" pitchFamily="34" charset="0"/>
            </a:endParaRPr>
          </a:p>
        </p:txBody>
      </p:sp>
      <p:pic>
        <p:nvPicPr>
          <p:cNvPr id="1025" name="Imagen 7"/>
          <p:cNvPicPr>
            <a:picLocks noChangeAspect="1" noChangeArrowheads="1"/>
          </p:cNvPicPr>
          <p:nvPr/>
        </p:nvPicPr>
        <p:blipFill>
          <a:blip r:embed="rId2">
            <a:extLst>
              <a:ext uri="{28A0092B-C50C-407E-A947-70E740481C1C}">
                <a14:useLocalDpi xmlns:a14="http://schemas.microsoft.com/office/drawing/2010/main" val="0"/>
              </a:ext>
            </a:extLst>
          </a:blip>
          <a:srcRect l="18500" t="23546" r="20570" b="19098"/>
          <a:stretch>
            <a:fillRect/>
          </a:stretch>
        </p:blipFill>
        <p:spPr bwMode="auto">
          <a:xfrm>
            <a:off x="1609859" y="1423116"/>
            <a:ext cx="8706117" cy="50826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24860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4" name="Rectángulo 3"/>
          <p:cNvSpPr/>
          <p:nvPr/>
        </p:nvSpPr>
        <p:spPr>
          <a:xfrm>
            <a:off x="4540734" y="5829768"/>
            <a:ext cx="3110532" cy="369332"/>
          </a:xfrm>
          <a:prstGeom prst="rect">
            <a:avLst/>
          </a:prstGeom>
        </p:spPr>
        <p:txBody>
          <a:bodyPr wrap="none">
            <a:spAutoFit/>
          </a:bodyPr>
          <a:lstStyle/>
          <a:p>
            <a:pPr lvl="0" defTabSz="914400" eaLnBrk="0" fontAlgn="base" hangingPunct="0">
              <a:spcBef>
                <a:spcPct val="0"/>
              </a:spcBef>
              <a:spcAft>
                <a:spcPct val="0"/>
              </a:spcAft>
            </a:pPr>
            <a:r>
              <a:rPr lang="es-CO" altLang="es-CO" dirty="0">
                <a:latin typeface="Calibri" panose="020F0502020204030204" pitchFamily="34" charset="0"/>
                <a:ea typeface="Calibri" panose="020F0502020204030204" pitchFamily="34" charset="0"/>
                <a:cs typeface="Times New Roman" panose="02020603050405020304" pitchFamily="18" charset="0"/>
              </a:rPr>
              <a:t>https://youtu.be/u7y8Mnn4Sic</a:t>
            </a:r>
            <a:endParaRPr lang="es-CO" altLang="es-CO" sz="3200" dirty="0">
              <a:latin typeface="Arial" panose="020B0604020202020204" pitchFamily="34" charset="0"/>
            </a:endParaRPr>
          </a:p>
        </p:txBody>
      </p:sp>
    </p:spTree>
    <p:extLst>
      <p:ext uri="{BB962C8B-B14F-4D97-AF65-F5344CB8AC3E}">
        <p14:creationId xmlns:p14="http://schemas.microsoft.com/office/powerpoint/2010/main" val="213462667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https://youtu.be/RTiAlKVT5Wo</a:t>
            </a:r>
            <a:endParaRPr kumimoji="0" lang="es-CO" altLang="es-CO"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smtClean="0">
              <a:ln>
                <a:noFill/>
              </a:ln>
              <a:solidFill>
                <a:schemeClr val="tx1"/>
              </a:solidFill>
              <a:effectLst/>
              <a:latin typeface="Arial" panose="020B0604020202020204" pitchFamily="34" charset="0"/>
            </a:endParaRPr>
          </a:p>
        </p:txBody>
      </p:sp>
      <p:pic>
        <p:nvPicPr>
          <p:cNvPr id="2049" name="Imagen 8"/>
          <p:cNvPicPr>
            <a:picLocks noChangeAspect="1" noChangeArrowheads="1"/>
          </p:cNvPicPr>
          <p:nvPr/>
        </p:nvPicPr>
        <p:blipFill>
          <a:blip r:embed="rId3">
            <a:extLst>
              <a:ext uri="{28A0092B-C50C-407E-A947-70E740481C1C}">
                <a14:useLocalDpi xmlns:a14="http://schemas.microsoft.com/office/drawing/2010/main" val="0"/>
              </a:ext>
            </a:extLst>
          </a:blip>
          <a:srcRect l="7977" t="29584" r="42125" b="34494"/>
          <a:stretch>
            <a:fillRect/>
          </a:stretch>
        </p:blipFill>
        <p:spPr bwMode="auto">
          <a:xfrm>
            <a:off x="1742602" y="824248"/>
            <a:ext cx="8706796" cy="550306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3876675"/>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4" name="Rectángulo 3"/>
          <p:cNvSpPr/>
          <p:nvPr/>
        </p:nvSpPr>
        <p:spPr>
          <a:xfrm>
            <a:off x="4425979" y="939016"/>
            <a:ext cx="3108223" cy="369332"/>
          </a:xfrm>
          <a:prstGeom prst="rect">
            <a:avLst/>
          </a:prstGeom>
        </p:spPr>
        <p:txBody>
          <a:bodyPr wrap="none">
            <a:spAutoFit/>
          </a:bodyPr>
          <a:lstStyle/>
          <a:p>
            <a:pPr lvl="0" defTabSz="914400" eaLnBrk="0" fontAlgn="base" hangingPunct="0">
              <a:spcBef>
                <a:spcPct val="0"/>
              </a:spcBef>
              <a:spcAft>
                <a:spcPct val="0"/>
              </a:spcAft>
            </a:pPr>
            <a:r>
              <a:rPr lang="es-CO" altLang="es-CO" dirty="0">
                <a:latin typeface="Calibri" panose="020F0502020204030204" pitchFamily="34" charset="0"/>
                <a:ea typeface="Calibri" panose="020F0502020204030204" pitchFamily="34" charset="0"/>
                <a:cs typeface="Times New Roman" panose="02020603050405020304" pitchFamily="18" charset="0"/>
                <a:hlinkClick r:id="rId2"/>
              </a:rPr>
              <a:t>https://youtu.be/RTiAlKVT5Wo</a:t>
            </a:r>
            <a:endParaRPr lang="es-CO" altLang="es-CO" dirty="0"/>
          </a:p>
        </p:txBody>
      </p:sp>
    </p:spTree>
    <p:extLst>
      <p:ext uri="{BB962C8B-B14F-4D97-AF65-F5344CB8AC3E}">
        <p14:creationId xmlns:p14="http://schemas.microsoft.com/office/powerpoint/2010/main" val="236276638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12891" y="965914"/>
            <a:ext cx="9131121" cy="5124608"/>
          </a:xfrm>
          <a:prstGeom prst="rect">
            <a:avLst/>
          </a:prstGeom>
        </p:spPr>
        <p:txBody>
          <a:bodyPr wrap="square">
            <a:spAutoFit/>
          </a:bodyPr>
          <a:lstStyle/>
          <a:p>
            <a:pPr fontAlgn="base">
              <a:lnSpc>
                <a:spcPct val="107000"/>
              </a:lnSpc>
              <a:spcAft>
                <a:spcPts val="800"/>
              </a:spcAft>
            </a:pPr>
            <a:r>
              <a:rPr lang="es-CO" sz="2400"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PRACTICA EL PROCESO REALIZANDO ESTAS MULTIPLICACIONES EN EL CUADERNO: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s-CO" sz="2400"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CO" sz="2400"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Si fortalecemos bien esta operación de la multiplicación, vamos a entender la próxima operación: La división. Es por esta razón que se ha insistido tanto con las tablas durante este tiempo virtual.</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800"/>
              </a:spcAft>
            </a:pPr>
            <a:r>
              <a:rPr lang="es-CO" sz="2400"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ENVIAR EVIDENCIA AL CORREO (escríbeme si este proceso de la multiplicación por una cifra es fácil para ti, si solo fue suficiente la explicación en el vídeo o si alguien te explicó en casa ¿quién?).</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852673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41195" y="407666"/>
            <a:ext cx="6096000" cy="685059"/>
          </a:xfrm>
          <a:prstGeom prst="rect">
            <a:avLst/>
          </a:prstGeom>
        </p:spPr>
        <p:txBody>
          <a:bodyPr>
            <a:spAutoFit/>
          </a:bodyPr>
          <a:lstStyle/>
          <a:p>
            <a:pPr algn="just" fontAlgn="base">
              <a:lnSpc>
                <a:spcPct val="107000"/>
              </a:lnSpc>
              <a:spcAft>
                <a:spcPts val="800"/>
              </a:spcAft>
            </a:pPr>
            <a:r>
              <a:rPr lang="es-CO"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Desarrolla las siguientes multiplicaciones en el cuaderno de matemáticas:</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p:nvPr/>
        </p:nvPicPr>
        <p:blipFill rotWithShape="1">
          <a:blip r:embed="rId2"/>
          <a:srcRect l="66701" t="20828" r="9199" b="55411"/>
          <a:stretch/>
        </p:blipFill>
        <p:spPr bwMode="auto">
          <a:xfrm>
            <a:off x="1249251" y="1390918"/>
            <a:ext cx="9968248" cy="475230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1035655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66701" t="42425" r="9199" b="44863"/>
          <a:stretch/>
        </p:blipFill>
        <p:spPr bwMode="auto">
          <a:xfrm>
            <a:off x="1030310" y="1339403"/>
            <a:ext cx="10328855" cy="459775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0049627"/>
      </p:ext>
    </p:extLst>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66701" t="53650" r="9199" b="35396"/>
          <a:stretch/>
        </p:blipFill>
        <p:spPr bwMode="auto">
          <a:xfrm>
            <a:off x="1352282" y="1403797"/>
            <a:ext cx="9942489" cy="44174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585658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66701" t="64033" r="9199" b="18194"/>
          <a:stretch/>
        </p:blipFill>
        <p:spPr bwMode="auto">
          <a:xfrm>
            <a:off x="1171977" y="1403797"/>
            <a:ext cx="10135674" cy="5012878"/>
          </a:xfrm>
          <a:prstGeom prst="rect">
            <a:avLst/>
          </a:prstGeom>
          <a:ln>
            <a:noFill/>
          </a:ln>
          <a:extLst>
            <a:ext uri="{53640926-AAD7-44D8-BBD7-CCE9431645EC}">
              <a14:shadowObscured xmlns:a14="http://schemas.microsoft.com/office/drawing/2010/main"/>
            </a:ext>
          </a:extLst>
        </p:spPr>
      </p:pic>
      <p:sp>
        <p:nvSpPr>
          <p:cNvPr id="3" name="Rectángulo 2"/>
          <p:cNvSpPr/>
          <p:nvPr/>
        </p:nvSpPr>
        <p:spPr>
          <a:xfrm>
            <a:off x="3773510" y="407666"/>
            <a:ext cx="7263685" cy="685059"/>
          </a:xfrm>
          <a:prstGeom prst="rect">
            <a:avLst/>
          </a:prstGeom>
        </p:spPr>
        <p:txBody>
          <a:bodyPr wrap="square">
            <a:spAutoFit/>
          </a:bodyPr>
          <a:lstStyle/>
          <a:p>
            <a:pPr algn="just" fontAlgn="base">
              <a:lnSpc>
                <a:spcPct val="107000"/>
              </a:lnSpc>
              <a:spcAft>
                <a:spcPts val="800"/>
              </a:spcAft>
            </a:pPr>
            <a:r>
              <a:rPr lang="es-CO" dirty="0">
                <a:solidFill>
                  <a:srgbClr val="444444"/>
                </a:solidFill>
                <a:latin typeface="Arial Black" panose="020B0A04020102020204" pitchFamily="34" charset="0"/>
                <a:ea typeface="Times New Roman" panose="02020603050405020304" pitchFamily="18" charset="0"/>
                <a:cs typeface="Helvetica" panose="020B0604020202020204" pitchFamily="34" charset="0"/>
              </a:rPr>
              <a:t>Desarrolla las siguientes multiplicaciones en el cuaderno de matemáticas:</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046269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02664" y="2434470"/>
            <a:ext cx="9448800" cy="1825096"/>
          </a:xfrm>
        </p:spPr>
        <p:txBody>
          <a:bodyPr>
            <a:normAutofit fontScale="90000"/>
          </a:bodyPr>
          <a:lstStyle/>
          <a:p>
            <a:r>
              <a:rPr lang="es-CO" dirty="0" smtClean="0"/>
              <a:t>HEMOS TERMINADO LA CLASE DE MATEMÁTICAS POR HOY…</a:t>
            </a:r>
            <a:endParaRPr lang="es-CO" dirty="0"/>
          </a:p>
        </p:txBody>
      </p:sp>
    </p:spTree>
    <p:extLst>
      <p:ext uri="{BB962C8B-B14F-4D97-AF65-F5344CB8AC3E}">
        <p14:creationId xmlns:p14="http://schemas.microsoft.com/office/powerpoint/2010/main" val="320719396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dea de Educación Con Amor💜 en Educación con amor en 2020 ..."/>
          <p:cNvPicPr>
            <a:picLocks noChangeAspect="1" noChangeArrowheads="1"/>
          </p:cNvPicPr>
          <p:nvPr/>
        </p:nvPicPr>
        <p:blipFill rotWithShape="1">
          <a:blip r:embed="rId2">
            <a:extLst>
              <a:ext uri="{28A0092B-C50C-407E-A947-70E740481C1C}">
                <a14:useLocalDpi xmlns:a14="http://schemas.microsoft.com/office/drawing/2010/main" val="0"/>
              </a:ext>
            </a:extLst>
          </a:blip>
          <a:srcRect t="38018"/>
          <a:stretch/>
        </p:blipFill>
        <p:spPr bwMode="auto">
          <a:xfrm>
            <a:off x="1004552" y="1032302"/>
            <a:ext cx="9659155" cy="550831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1906073" y="472060"/>
            <a:ext cx="8332631" cy="388696"/>
          </a:xfrm>
          <a:prstGeom prst="rect">
            <a:avLst/>
          </a:prstGeom>
        </p:spPr>
        <p:txBody>
          <a:bodyPr wrap="square">
            <a:spAutoFit/>
          </a:bodyPr>
          <a:lstStyle/>
          <a:p>
            <a:pPr algn="just" fontAlgn="base">
              <a:lnSpc>
                <a:spcPct val="107000"/>
              </a:lnSpc>
              <a:spcAft>
                <a:spcPts val="800"/>
              </a:spcAft>
            </a:pPr>
            <a:r>
              <a:rPr lang="es-CO" dirty="0" smtClean="0">
                <a:solidFill>
                  <a:srgbClr val="444444"/>
                </a:solidFill>
                <a:latin typeface="Arial Black" panose="020B0A04020102020204" pitchFamily="34" charset="0"/>
                <a:ea typeface="Times New Roman" panose="02020603050405020304" pitchFamily="18" charset="0"/>
                <a:cs typeface="Helvetica" panose="020B0604020202020204" pitchFamily="34" charset="0"/>
              </a:rPr>
              <a:t>REALIZA UNA PAUSA ACTIVA CON AYUDA DE UN FAMILIAR:</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265362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753532"/>
            <a:ext cx="10820400" cy="2118457"/>
          </a:xfrm>
        </p:spPr>
        <p:txBody>
          <a:bodyPr>
            <a:normAutofit/>
          </a:bodyPr>
          <a:lstStyle/>
          <a:p>
            <a:r>
              <a:rPr lang="es-CO" sz="2800" dirty="0" smtClean="0"/>
              <a:t>Ahora descansa un poco y continua con la clase de tecnología: escribe en tu cuaderno lo que se indica en las diapositivas, realiza la lectura y luego reflexiona y responde las preguntas:</a:t>
            </a:r>
            <a:endParaRPr lang="es-CO" sz="2800" dirty="0"/>
          </a:p>
        </p:txBody>
      </p:sp>
      <p:sp>
        <p:nvSpPr>
          <p:cNvPr id="3" name="Marcador de texto 2"/>
          <p:cNvSpPr>
            <a:spLocks noGrp="1"/>
          </p:cNvSpPr>
          <p:nvPr>
            <p:ph type="body" sz="half" idx="2"/>
          </p:nvPr>
        </p:nvSpPr>
        <p:spPr>
          <a:xfrm>
            <a:off x="1024467" y="3649133"/>
            <a:ext cx="10130516" cy="2146360"/>
          </a:xfrm>
        </p:spPr>
        <p:txBody>
          <a:bodyPr>
            <a:normAutofit fontScale="25000" lnSpcReduction="20000"/>
          </a:bodyPr>
          <a:lstStyle/>
          <a:p>
            <a:r>
              <a:rPr lang="es-CO" sz="9600" dirty="0" smtClean="0"/>
              <a:t>Recuerda ver los videos de los link mencionados en las diapositivas:</a:t>
            </a:r>
          </a:p>
          <a:p>
            <a:pPr marL="342900" lvl="0" indent="-342900" fontAlgn="base">
              <a:lnSpc>
                <a:spcPct val="107000"/>
              </a:lnSpc>
              <a:spcAft>
                <a:spcPts val="800"/>
              </a:spcAft>
              <a:buSzPts val="1000"/>
              <a:buFont typeface="Symbol" panose="05050102010706020507" pitchFamily="18" charset="2"/>
              <a:buChar char=""/>
              <a:tabLst>
                <a:tab pos="457200" algn="l"/>
              </a:tabLst>
            </a:pPr>
            <a:r>
              <a:rPr lang="es-CO" sz="9600" dirty="0">
                <a:solidFill>
                  <a:srgbClr val="444444"/>
                </a:solidFill>
                <a:latin typeface="Helvetica" panose="020B0604020202020204" pitchFamily="34" charset="0"/>
                <a:ea typeface="Calibri" panose="020F0502020204030204" pitchFamily="34" charset="0"/>
                <a:cs typeface="Times New Roman" panose="02020603050405020304" pitchFamily="18" charset="0"/>
              </a:rPr>
              <a:t>Para aprender a sentarnos frente al </a:t>
            </a:r>
            <a:r>
              <a:rPr lang="es-CO" sz="9600" dirty="0" smtClean="0">
                <a:solidFill>
                  <a:srgbClr val="444444"/>
                </a:solidFill>
                <a:latin typeface="Helvetica" panose="020B0604020202020204" pitchFamily="34" charset="0"/>
                <a:ea typeface="Calibri" panose="020F0502020204030204" pitchFamily="34" charset="0"/>
                <a:cs typeface="Times New Roman" panose="02020603050405020304" pitchFamily="18" charset="0"/>
              </a:rPr>
              <a:t>computador</a:t>
            </a:r>
            <a:r>
              <a:rPr lang="es-CO" sz="9600" dirty="0">
                <a:solidFill>
                  <a:srgbClr val="444444"/>
                </a:solidFill>
                <a:latin typeface="Helvetica" panose="020B0604020202020204" pitchFamily="34" charset="0"/>
                <a:ea typeface="Calibri" panose="020F0502020204030204" pitchFamily="34" charset="0"/>
                <a:cs typeface="Times New Roman" panose="02020603050405020304" pitchFamily="18" charset="0"/>
              </a:rPr>
              <a:t>: </a:t>
            </a:r>
            <a:endParaRPr lang="es-CO" sz="9600" dirty="0" smtClean="0">
              <a:solidFill>
                <a:srgbClr val="444444"/>
              </a:solidFill>
              <a:latin typeface="Helvetica" panose="020B060402020202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CO" sz="9600" b="1" u="sng" dirty="0" smtClean="0">
                <a:solidFill>
                  <a:srgbClr val="9F9F9F"/>
                </a:solidFill>
                <a:latin typeface="Helvetica" panose="020B0604020202020204" pitchFamily="34" charset="0"/>
                <a:ea typeface="Calibri" panose="020F0502020204030204" pitchFamily="34" charset="0"/>
                <a:cs typeface="Times New Roman" panose="02020603050405020304" pitchFamily="18" charset="0"/>
                <a:hlinkClick r:id="rId2"/>
              </a:rPr>
              <a:t>https</a:t>
            </a:r>
            <a:r>
              <a:rPr lang="es-CO" sz="9600" b="1" u="sng" dirty="0">
                <a:solidFill>
                  <a:srgbClr val="9F9F9F"/>
                </a:solidFill>
                <a:latin typeface="Helvetica" panose="020B0604020202020204" pitchFamily="34" charset="0"/>
                <a:ea typeface="Calibri" panose="020F0502020204030204" pitchFamily="34" charset="0"/>
                <a:cs typeface="Times New Roman" panose="02020603050405020304" pitchFamily="18" charset="0"/>
                <a:hlinkClick r:id="rId2"/>
              </a:rPr>
              <a:t>://youtu.be/h7VGtys9sQw</a:t>
            </a:r>
            <a:endParaRPr lang="es-CO" sz="9600" dirty="0">
              <a:solidFill>
                <a:srgbClr val="444444"/>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CO" sz="9600" dirty="0">
                <a:solidFill>
                  <a:srgbClr val="444444"/>
                </a:solidFill>
                <a:latin typeface="Helvetica" panose="020B0604020202020204" pitchFamily="34" charset="0"/>
                <a:ea typeface="Calibri" panose="020F0502020204030204" pitchFamily="34" charset="0"/>
                <a:cs typeface="Times New Roman" panose="02020603050405020304" pitchFamily="18" charset="0"/>
              </a:rPr>
              <a:t>Para aprender a hacer pausas activas:</a:t>
            </a:r>
            <a:r>
              <a:rPr lang="es-CO" sz="9600" dirty="0">
                <a:solidFill>
                  <a:srgbClr val="444444"/>
                </a:solidFill>
                <a:latin typeface="Calibri" panose="020F0502020204030204" pitchFamily="34" charset="0"/>
                <a:ea typeface="Calibri" panose="020F0502020204030204" pitchFamily="34" charset="0"/>
                <a:cs typeface="Times New Roman" panose="02020603050405020304" pitchFamily="18" charset="0"/>
              </a:rPr>
              <a:t> </a:t>
            </a:r>
            <a:endParaRPr lang="es-CO" sz="9600" dirty="0" smtClean="0">
              <a:solidFill>
                <a:srgbClr val="444444"/>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CO" sz="9600" u="sng" dirty="0" smtClean="0">
                <a:solidFill>
                  <a:srgbClr val="444444"/>
                </a:solidFill>
                <a:latin typeface="Helvetica" panose="020B0604020202020204" pitchFamily="34" charset="0"/>
                <a:ea typeface="Calibri" panose="020F0502020204030204" pitchFamily="34" charset="0"/>
                <a:cs typeface="Times New Roman" panose="02020603050405020304" pitchFamily="18" charset="0"/>
                <a:hlinkClick r:id="rId3"/>
              </a:rPr>
              <a:t>https</a:t>
            </a:r>
            <a:r>
              <a:rPr lang="es-CO" sz="9600" u="sng" dirty="0">
                <a:solidFill>
                  <a:srgbClr val="444444"/>
                </a:solidFill>
                <a:latin typeface="Helvetica" panose="020B0604020202020204" pitchFamily="34" charset="0"/>
                <a:ea typeface="Calibri" panose="020F0502020204030204" pitchFamily="34" charset="0"/>
                <a:cs typeface="Times New Roman" panose="02020603050405020304" pitchFamily="18" charset="0"/>
                <a:hlinkClick r:id="rId3"/>
              </a:rPr>
              <a:t>://youtu.be/WczVA142Jog</a:t>
            </a:r>
            <a:endParaRPr lang="es-CO" sz="9600" dirty="0">
              <a:solidFill>
                <a:srgbClr val="444444"/>
              </a:solidFill>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s-CO" sz="2400" dirty="0">
                <a:solidFill>
                  <a:srgbClr val="444444"/>
                </a:solidFill>
                <a:latin typeface="Helvetica" panose="020B0604020202020204" pitchFamily="34" charset="0"/>
                <a:ea typeface="Calibri" panose="020F0502020204030204" pitchFamily="34" charset="0"/>
                <a:cs typeface="Times New Roman" panose="02020603050405020304" pitchFamily="18" charset="0"/>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endParaRPr lang="es-CO" sz="2400" dirty="0" smtClean="0"/>
          </a:p>
          <a:p>
            <a:endParaRPr lang="es-CO" sz="2400" dirty="0"/>
          </a:p>
        </p:txBody>
      </p:sp>
    </p:spTree>
    <p:extLst>
      <p:ext uri="{BB962C8B-B14F-4D97-AF65-F5344CB8AC3E}">
        <p14:creationId xmlns:p14="http://schemas.microsoft.com/office/powerpoint/2010/main" val="30971138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CO" dirty="0" smtClean="0"/>
              <a:t>CLASE DE TECNOLOGÍA:</a:t>
            </a:r>
            <a:br>
              <a:rPr lang="es-CO" dirty="0" smtClean="0"/>
            </a:br>
            <a:endParaRPr lang="es-CO" dirty="0"/>
          </a:p>
        </p:txBody>
      </p:sp>
      <p:sp>
        <p:nvSpPr>
          <p:cNvPr id="3" name="Subtítulo 2"/>
          <p:cNvSpPr>
            <a:spLocks noGrp="1"/>
          </p:cNvSpPr>
          <p:nvPr>
            <p:ph type="subTitle" idx="1"/>
          </p:nvPr>
        </p:nvSpPr>
        <p:spPr/>
        <p:txBody>
          <a:bodyPr>
            <a:normAutofit fontScale="92500" lnSpcReduction="10000"/>
          </a:bodyPr>
          <a:lstStyle/>
          <a:p>
            <a:r>
              <a:rPr lang="es-CO" dirty="0" smtClean="0"/>
              <a:t>MAYO 22 DE 2020</a:t>
            </a:r>
          </a:p>
          <a:p>
            <a:r>
              <a:rPr lang="es-CO" dirty="0"/>
              <a:t> </a:t>
            </a:r>
            <a:r>
              <a:rPr lang="es-CO" dirty="0" smtClean="0"/>
              <a:t>                                                          “LA OFIMÁTICA”</a:t>
            </a:r>
            <a:endParaRPr lang="es-CO" dirty="0"/>
          </a:p>
        </p:txBody>
      </p:sp>
    </p:spTree>
    <p:extLst>
      <p:ext uri="{BB962C8B-B14F-4D97-AF65-F5344CB8AC3E}">
        <p14:creationId xmlns:p14="http://schemas.microsoft.com/office/powerpoint/2010/main" val="142640744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85613" y="383518"/>
            <a:ext cx="10753858" cy="5928546"/>
          </a:xfrm>
          <a:prstGeom prst="rect">
            <a:avLst/>
          </a:prstGeom>
        </p:spPr>
        <p:txBody>
          <a:bodyPr wrap="square">
            <a:spAutoFit/>
          </a:bodyPr>
          <a:lstStyle/>
          <a:p>
            <a:pPr fontAlgn="base"/>
            <a:r>
              <a:rPr lang="es-CO" dirty="0" smtClean="0">
                <a:solidFill>
                  <a:srgbClr val="444444"/>
                </a:solidFill>
                <a:latin typeface="Helvetica" panose="020B0604020202020204" pitchFamily="34" charset="0"/>
                <a:ea typeface="Times New Roman" panose="02020603050405020304" pitchFamily="18" charset="0"/>
              </a:rPr>
              <a:t>                                                          Escribe en </a:t>
            </a:r>
            <a:r>
              <a:rPr lang="es-CO" dirty="0">
                <a:solidFill>
                  <a:srgbClr val="444444"/>
                </a:solidFill>
                <a:latin typeface="Helvetica" panose="020B0604020202020204" pitchFamily="34" charset="0"/>
                <a:ea typeface="Times New Roman" panose="02020603050405020304" pitchFamily="18" charset="0"/>
              </a:rPr>
              <a:t>tu cuaderno de tecnología:</a:t>
            </a:r>
            <a:endParaRPr lang="es-CO" sz="2400" dirty="0">
              <a:latin typeface="Times New Roman" panose="02020603050405020304" pitchFamily="18" charset="0"/>
              <a:ea typeface="Times New Roman" panose="02020603050405020304" pitchFamily="18" charset="0"/>
            </a:endParaRPr>
          </a:p>
          <a:p>
            <a:pPr algn="ctr" fontAlgn="base"/>
            <a:r>
              <a:rPr lang="es-CO" dirty="0">
                <a:solidFill>
                  <a:srgbClr val="444444"/>
                </a:solidFill>
                <a:latin typeface="Helvetica" panose="020B0604020202020204" pitchFamily="34" charset="0"/>
                <a:ea typeface="Times New Roman" panose="02020603050405020304" pitchFamily="18" charset="0"/>
              </a:rPr>
              <a:t>La ofimática</a:t>
            </a:r>
            <a:endParaRPr lang="es-CO" sz="2400" dirty="0">
              <a:latin typeface="Times New Roman" panose="02020603050405020304" pitchFamily="18" charset="0"/>
              <a:ea typeface="Times New Roman" panose="02020603050405020304" pitchFamily="18" charset="0"/>
            </a:endParaRPr>
          </a:p>
          <a:p>
            <a:pPr algn="just" fontAlgn="base"/>
            <a:r>
              <a:rPr lang="es-CO" dirty="0">
                <a:solidFill>
                  <a:srgbClr val="444444"/>
                </a:solidFill>
                <a:latin typeface="Helvetica" panose="020B0604020202020204" pitchFamily="34" charset="0"/>
                <a:ea typeface="Times New Roman" panose="02020603050405020304" pitchFamily="18" charset="0"/>
              </a:rPr>
              <a:t>Es el conjunto de métodos, programas, aplicaciones y herramientas informáticas para crear, transmitir y almacenar todo tipo de información que se necesita para trabajar o aprender. También para nos sirve para crear, modificar, organizar, escanear, imprimir los archivos y documentos que necesitemos.</a:t>
            </a:r>
            <a:endParaRPr lang="es-CO" sz="2400" dirty="0">
              <a:latin typeface="Times New Roman" panose="02020603050405020304" pitchFamily="18" charset="0"/>
              <a:ea typeface="Times New Roman" panose="02020603050405020304" pitchFamily="18" charset="0"/>
            </a:endParaRPr>
          </a:p>
          <a:p>
            <a:pPr algn="just" fontAlgn="base"/>
            <a:r>
              <a:rPr lang="es-CO" dirty="0">
                <a:solidFill>
                  <a:srgbClr val="444444"/>
                </a:solidFill>
                <a:latin typeface="Helvetica" panose="020B0604020202020204" pitchFamily="34" charset="0"/>
                <a:ea typeface="Times New Roman" panose="02020603050405020304" pitchFamily="18" charset="0"/>
              </a:rPr>
              <a:t>Todas las actividades mencionadas anteriormente se desarrollan en computadoras, dispositivos móviles,  impresoras, escáneres; en algunos momentos conectados mediante una red y otros no lo requieren.</a:t>
            </a:r>
            <a:endParaRPr lang="es-CO" sz="2400" dirty="0">
              <a:latin typeface="Times New Roman" panose="02020603050405020304" pitchFamily="18" charset="0"/>
              <a:ea typeface="Times New Roman" panose="02020603050405020304" pitchFamily="18" charset="0"/>
            </a:endParaRPr>
          </a:p>
          <a:p>
            <a:pPr fontAlgn="base"/>
            <a:r>
              <a:rPr lang="es-CO" dirty="0">
                <a:solidFill>
                  <a:srgbClr val="444444"/>
                </a:solidFill>
                <a:latin typeface="Helvetica" panose="020B0604020202020204" pitchFamily="34" charset="0"/>
                <a:ea typeface="Times New Roman" panose="02020603050405020304" pitchFamily="18" charset="0"/>
              </a:rPr>
              <a:t>Durante este tiempo hemos trabajado mucho tiempo sentados frente a la pantalla del computador, dispositivos móviles o televisores, ya sea por entretenimiento, teletrabajo, aprendizaje en casa, clases virtuales. Además hemos ido aprendiendo a usar aquellas herramientas que no usábamos con frecuencia.</a:t>
            </a:r>
            <a:endParaRPr lang="es-CO" sz="2400" dirty="0">
              <a:latin typeface="Times New Roman" panose="02020603050405020304" pitchFamily="18" charset="0"/>
              <a:ea typeface="Times New Roman" panose="02020603050405020304" pitchFamily="18" charset="0"/>
            </a:endParaRPr>
          </a:p>
          <a:p>
            <a:pPr algn="just" fontAlgn="base"/>
            <a:r>
              <a:rPr lang="es-CO" dirty="0">
                <a:solidFill>
                  <a:srgbClr val="444444"/>
                </a:solidFill>
                <a:latin typeface="Helvetica" panose="020B0604020202020204" pitchFamily="34" charset="0"/>
                <a:ea typeface="Times New Roman" panose="02020603050405020304" pitchFamily="18" charset="0"/>
              </a:rPr>
              <a:t>Es por esta razón que es importante aprender sobre la ergonomía de nuestro cuerpo, la posición del cuerpo al sentarnos, hacer pausas activas mientras trabajamos para cuidar nuestros ojos, cuello, manos, codos y hombros, espalda y abdomen, cadera y miembros inferiores.</a:t>
            </a:r>
            <a:endParaRPr lang="es-CO" sz="2400" dirty="0">
              <a:latin typeface="Times New Roman" panose="02020603050405020304" pitchFamily="18" charset="0"/>
              <a:ea typeface="Times New Roman" panose="02020603050405020304" pitchFamily="18" charset="0"/>
            </a:endParaRPr>
          </a:p>
          <a:p>
            <a:pPr algn="just" fontAlgn="base"/>
            <a:r>
              <a:rPr lang="es-CO" dirty="0">
                <a:solidFill>
                  <a:srgbClr val="444444"/>
                </a:solidFill>
                <a:latin typeface="Helvetica" panose="020B0604020202020204" pitchFamily="34" charset="0"/>
                <a:ea typeface="Times New Roman" panose="02020603050405020304" pitchFamily="18" charset="0"/>
              </a:rPr>
              <a:t>Después de haber leído esta información te invito a ver estos videos para practicar con nuestra familia. (puedes buscar otros con el nombre de PAUSAS ACTIVAS)</a:t>
            </a:r>
            <a:endParaRPr lang="es-CO" sz="2400" dirty="0">
              <a:latin typeface="Times New Roman" panose="02020603050405020304" pitchFamily="18" charset="0"/>
              <a:ea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CO" dirty="0">
                <a:solidFill>
                  <a:srgbClr val="444444"/>
                </a:solidFill>
                <a:latin typeface="Helvetica" panose="020B0604020202020204" pitchFamily="34" charset="0"/>
                <a:ea typeface="Calibri" panose="020F0502020204030204" pitchFamily="34" charset="0"/>
                <a:cs typeface="Times New Roman" panose="02020603050405020304" pitchFamily="18" charset="0"/>
              </a:rPr>
              <a:t>Para aprender a sentarnos frente al computador: </a:t>
            </a:r>
            <a:r>
              <a:rPr lang="es-CO" b="1" u="sng" dirty="0">
                <a:solidFill>
                  <a:srgbClr val="9F9F9F"/>
                </a:solidFill>
                <a:latin typeface="Helvetica" panose="020B0604020202020204" pitchFamily="34" charset="0"/>
                <a:ea typeface="Calibri" panose="020F0502020204030204" pitchFamily="34" charset="0"/>
                <a:cs typeface="Times New Roman" panose="02020603050405020304" pitchFamily="18" charset="0"/>
                <a:hlinkClick r:id="rId2"/>
              </a:rPr>
              <a:t>https://youtu.be/h7VGtys9sQw</a:t>
            </a:r>
            <a:endParaRPr lang="es-CO" sz="2000" dirty="0">
              <a:solidFill>
                <a:srgbClr val="444444"/>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s-CO" dirty="0">
                <a:solidFill>
                  <a:srgbClr val="444444"/>
                </a:solidFill>
                <a:latin typeface="Helvetica" panose="020B0604020202020204" pitchFamily="34" charset="0"/>
                <a:ea typeface="Calibri" panose="020F0502020204030204" pitchFamily="34" charset="0"/>
                <a:cs typeface="Times New Roman" panose="02020603050405020304" pitchFamily="18" charset="0"/>
              </a:rPr>
              <a:t>Para aprender a hacer pausas activas:</a:t>
            </a:r>
            <a:r>
              <a:rPr lang="es-CO" sz="2000" dirty="0">
                <a:solidFill>
                  <a:srgbClr val="444444"/>
                </a:solidFill>
                <a:latin typeface="Calibri" panose="020F0502020204030204" pitchFamily="34" charset="0"/>
                <a:ea typeface="Calibri" panose="020F0502020204030204" pitchFamily="34" charset="0"/>
                <a:cs typeface="Times New Roman" panose="02020603050405020304" pitchFamily="18" charset="0"/>
              </a:rPr>
              <a:t> </a:t>
            </a:r>
            <a:r>
              <a:rPr lang="es-CO" u="sng" dirty="0">
                <a:solidFill>
                  <a:srgbClr val="444444"/>
                </a:solidFill>
                <a:latin typeface="Helvetica" panose="020B0604020202020204" pitchFamily="34" charset="0"/>
                <a:ea typeface="Calibri" panose="020F0502020204030204" pitchFamily="34" charset="0"/>
                <a:cs typeface="Times New Roman" panose="02020603050405020304" pitchFamily="18" charset="0"/>
                <a:hlinkClick r:id="rId3"/>
              </a:rPr>
              <a:t>https://youtu.be/WczVA142Jog</a:t>
            </a:r>
            <a:endParaRPr lang="es-CO" sz="2000" dirty="0">
              <a:solidFill>
                <a:srgbClr val="444444"/>
              </a:solidFill>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s-CO" dirty="0">
                <a:solidFill>
                  <a:srgbClr val="444444"/>
                </a:solidFill>
                <a:latin typeface="Helvetica" panose="020B0604020202020204" pitchFamily="34" charset="0"/>
                <a:ea typeface="Calibri" panose="020F0502020204030204" pitchFamily="34" charset="0"/>
                <a:cs typeface="Times New Roman" panose="02020603050405020304" pitchFamily="18" charset="0"/>
              </a:rPr>
              <a:t> </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994882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74254" y="1223493"/>
            <a:ext cx="9594761" cy="4832092"/>
          </a:xfrm>
          <a:prstGeom prst="rect">
            <a:avLst/>
          </a:prstGeom>
        </p:spPr>
        <p:txBody>
          <a:bodyPr wrap="square">
            <a:spAutoFit/>
          </a:bodyPr>
          <a:lstStyle/>
          <a:p>
            <a:pPr fontAlgn="base"/>
            <a:r>
              <a:rPr lang="es-CO" sz="2800" b="1" dirty="0">
                <a:latin typeface="Times New Roman" panose="02020603050405020304" pitchFamily="18" charset="0"/>
                <a:ea typeface="Times New Roman" panose="02020603050405020304" pitchFamily="18" charset="0"/>
              </a:rPr>
              <a:t>IMPORTANTE LEER:</a:t>
            </a:r>
          </a:p>
          <a:p>
            <a:pPr algn="just" fontAlgn="base"/>
            <a:r>
              <a:rPr lang="es-CO" sz="2800" dirty="0">
                <a:latin typeface="Times New Roman" panose="02020603050405020304" pitchFamily="18" charset="0"/>
                <a:ea typeface="Times New Roman" panose="02020603050405020304" pitchFamily="18" charset="0"/>
              </a:rPr>
              <a:t>Recordar que así como en la institución tenemos LAS REGLAS DE ORO y en nuestro salón otras normas para cumplir y tener una convivencia armónica, en estos momentos, en nuestros hogares y en nuestra </a:t>
            </a:r>
            <a:r>
              <a:rPr lang="es-CO" sz="2800" b="1" dirty="0">
                <a:latin typeface="Times New Roman" panose="02020603050405020304" pitchFamily="18" charset="0"/>
                <a:ea typeface="Times New Roman" panose="02020603050405020304" pitchFamily="18" charset="0"/>
              </a:rPr>
              <a:t>AULA VIRTUAL</a:t>
            </a:r>
            <a:r>
              <a:rPr lang="es-CO" sz="2800" dirty="0">
                <a:latin typeface="Times New Roman" panose="02020603050405020304" pitchFamily="18" charset="0"/>
                <a:ea typeface="Times New Roman" panose="02020603050405020304" pitchFamily="18" charset="0"/>
              </a:rPr>
              <a:t> también debemos CUMPLIR las normas establecidas en clases anteriormente, las cuales no podemos olvidar:</a:t>
            </a:r>
          </a:p>
          <a:p>
            <a:pPr fontAlgn="base"/>
            <a:r>
              <a:rPr lang="es-CO" sz="2800" dirty="0">
                <a:latin typeface="Times New Roman" panose="02020603050405020304" pitchFamily="18" charset="0"/>
                <a:ea typeface="Times New Roman" panose="02020603050405020304" pitchFamily="18" charset="0"/>
              </a:rPr>
              <a:t>1-Revisar el blog y el correo diariamente</a:t>
            </a:r>
          </a:p>
          <a:p>
            <a:pPr algn="just" fontAlgn="base"/>
            <a:r>
              <a:rPr lang="es-CO" sz="2800" dirty="0">
                <a:latin typeface="Times New Roman" panose="02020603050405020304" pitchFamily="18" charset="0"/>
                <a:ea typeface="Times New Roman" panose="02020603050405020304" pitchFamily="18" charset="0"/>
              </a:rPr>
              <a:t>2-Asistir a las clases virtuales programadas por ZOOM.</a:t>
            </a:r>
          </a:p>
          <a:p>
            <a:pPr fontAlgn="base"/>
            <a:r>
              <a:rPr lang="es-CO" sz="2800" dirty="0">
                <a:latin typeface="Times New Roman" panose="02020603050405020304" pitchFamily="18" charset="0"/>
                <a:ea typeface="Times New Roman" panose="02020603050405020304" pitchFamily="18" charset="0"/>
              </a:rPr>
              <a:t>3-Estar bien presentado (quienes puedan en uniforme)</a:t>
            </a:r>
          </a:p>
          <a:p>
            <a:pPr fontAlgn="base"/>
            <a:r>
              <a:rPr lang="es-CO" sz="2800" dirty="0">
                <a:latin typeface="Times New Roman" panose="02020603050405020304" pitchFamily="18" charset="0"/>
                <a:ea typeface="Times New Roman" panose="02020603050405020304" pitchFamily="18" charset="0"/>
              </a:rPr>
              <a:t>4-Tener una actitud positiva</a:t>
            </a:r>
            <a:endParaRPr lang="es-CO"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7744704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85611" y="553791"/>
            <a:ext cx="10792496" cy="6124754"/>
          </a:xfrm>
          <a:prstGeom prst="rect">
            <a:avLst/>
          </a:prstGeom>
        </p:spPr>
        <p:txBody>
          <a:bodyPr wrap="square">
            <a:spAutoFit/>
          </a:bodyPr>
          <a:lstStyle/>
          <a:p>
            <a:pPr algn="just" fontAlgn="base"/>
            <a:r>
              <a:rPr lang="es-CO" sz="2800" dirty="0">
                <a:latin typeface="Times New Roman" panose="02020603050405020304" pitchFamily="18" charset="0"/>
                <a:ea typeface="Times New Roman" panose="02020603050405020304" pitchFamily="18" charset="0"/>
              </a:rPr>
              <a:t>5-No se debe escribir en el chat de sin autorización del docente, y menos temas no pertinentes a la clase para no interrumpir, ni distraer a los demás compañeros. Ni faltar al respeto a compañeros o docentes.</a:t>
            </a:r>
          </a:p>
          <a:p>
            <a:pPr algn="just" fontAlgn="base"/>
            <a:r>
              <a:rPr lang="es-CO" sz="2800" dirty="0">
                <a:latin typeface="Times New Roman" panose="02020603050405020304" pitchFamily="18" charset="0"/>
                <a:ea typeface="Times New Roman" panose="02020603050405020304" pitchFamily="18" charset="0"/>
              </a:rPr>
              <a:t>6-Enviar las evidencias de las actividades que pide cada docente</a:t>
            </a:r>
          </a:p>
          <a:p>
            <a:pPr algn="just" fontAlgn="base"/>
            <a:r>
              <a:rPr lang="es-CO" sz="2800" dirty="0">
                <a:latin typeface="Times New Roman" panose="02020603050405020304" pitchFamily="18" charset="0"/>
                <a:ea typeface="Times New Roman" panose="02020603050405020304" pitchFamily="18" charset="0"/>
              </a:rPr>
              <a:t>7-Respetar los turnos para participar. Activar los micrófonos cuando sea solicitado y necesario. Debemos ser conscientes que el tenerlo activo genera acumulación de ruido desde los diferentes espacios de los estudiantes (música, conversaciones, </a:t>
            </a:r>
            <a:r>
              <a:rPr lang="es-CO" sz="2800" dirty="0" err="1">
                <a:latin typeface="Times New Roman" panose="02020603050405020304" pitchFamily="18" charset="0"/>
                <a:ea typeface="Times New Roman" panose="02020603050405020304" pitchFamily="18" charset="0"/>
              </a:rPr>
              <a:t>t.v</a:t>
            </a:r>
            <a:r>
              <a:rPr lang="es-CO" sz="2800" dirty="0">
                <a:latin typeface="Times New Roman" panose="02020603050405020304" pitchFamily="18" charset="0"/>
                <a:ea typeface="Times New Roman" panose="02020603050405020304" pitchFamily="18" charset="0"/>
              </a:rPr>
              <a:t> u otros) y causa distracción e interrupciones en el desarrollo de la clase.</a:t>
            </a:r>
          </a:p>
          <a:p>
            <a:pPr algn="just" fontAlgn="base"/>
            <a:r>
              <a:rPr lang="es-CO" sz="2800" dirty="0">
                <a:latin typeface="Times New Roman" panose="02020603050405020304" pitchFamily="18" charset="0"/>
                <a:ea typeface="Times New Roman" panose="02020603050405020304" pitchFamily="18" charset="0"/>
              </a:rPr>
              <a:t>Es una norma que debemos aprender a cumplir, para que al igual que en el salón, la clase pueda desarrollarse en los tiempos establecidos y puedan hacer las actividades planeadas.</a:t>
            </a:r>
          </a:p>
          <a:p>
            <a:r>
              <a:rPr lang="es-CO" sz="2800" dirty="0">
                <a:latin typeface="Calibri" panose="020F0502020204030204" pitchFamily="34" charset="0"/>
                <a:ea typeface="Calibri" panose="020F0502020204030204" pitchFamily="34" charset="0"/>
                <a:cs typeface="Times New Roman" panose="02020603050405020304" pitchFamily="18" charset="0"/>
              </a:rPr>
              <a:t>Es importante el sentido de la escucha y el respeto del turno.</a:t>
            </a:r>
            <a:br>
              <a:rPr lang="es-CO" sz="2800" dirty="0">
                <a:latin typeface="Calibri" panose="020F0502020204030204" pitchFamily="34" charset="0"/>
                <a:ea typeface="Calibri" panose="020F0502020204030204" pitchFamily="34" charset="0"/>
                <a:cs typeface="Times New Roman" panose="02020603050405020304" pitchFamily="18" charset="0"/>
              </a:rPr>
            </a:br>
            <a:endParaRPr lang="es-CO" sz="2800" dirty="0"/>
          </a:p>
        </p:txBody>
      </p:sp>
    </p:spTree>
    <p:extLst>
      <p:ext uri="{BB962C8B-B14F-4D97-AF65-F5344CB8AC3E}">
        <p14:creationId xmlns:p14="http://schemas.microsoft.com/office/powerpoint/2010/main" val="29693354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87887" y="643945"/>
            <a:ext cx="10122794" cy="5519844"/>
          </a:xfrm>
          <a:prstGeom prst="rect">
            <a:avLst/>
          </a:prstGeom>
        </p:spPr>
        <p:txBody>
          <a:bodyPr wrap="square">
            <a:spAutoFit/>
          </a:bodyPr>
          <a:lstStyle/>
          <a:p>
            <a:pPr algn="just" fontAlgn="base"/>
            <a:r>
              <a:rPr lang="es-CO" sz="2400" b="1" dirty="0">
                <a:latin typeface="Times New Roman" panose="02020603050405020304" pitchFamily="18" charset="0"/>
                <a:ea typeface="Times New Roman" panose="02020603050405020304" pitchFamily="18" charset="0"/>
              </a:rPr>
              <a:t>Recuerden</a:t>
            </a:r>
            <a:r>
              <a:rPr lang="es-CO" sz="2400" dirty="0">
                <a:latin typeface="Times New Roman" panose="02020603050405020304" pitchFamily="18" charset="0"/>
                <a:ea typeface="Times New Roman" panose="02020603050405020304" pitchFamily="18" charset="0"/>
              </a:rPr>
              <a:t>: El cumplimiento de normas debe estar presente en todo lugar y espacio, además es para todos.</a:t>
            </a:r>
          </a:p>
          <a:p>
            <a:pPr algn="just" fontAlgn="base"/>
            <a:r>
              <a:rPr lang="es-CO" sz="2400" dirty="0">
                <a:latin typeface="Times New Roman" panose="02020603050405020304" pitchFamily="18" charset="0"/>
                <a:ea typeface="Times New Roman" panose="02020603050405020304" pitchFamily="18" charset="0"/>
              </a:rPr>
              <a:t>Hasta el momento todo ha salido muy bien, y si seguimos las instrucciones, indicaciones y normas todo saldrá aún mejor.</a:t>
            </a:r>
          </a:p>
          <a:p>
            <a:pPr algn="just" fontAlgn="base"/>
            <a:r>
              <a:rPr lang="es-CO" sz="2400" b="1" dirty="0">
                <a:solidFill>
                  <a:srgbClr val="444444"/>
                </a:solidFill>
                <a:latin typeface="Times New Roman" panose="02020603050405020304" pitchFamily="18" charset="0"/>
                <a:ea typeface="Times New Roman" panose="02020603050405020304" pitchFamily="18" charset="0"/>
              </a:rPr>
              <a:t>SER UN NIÑO O UNA NIÑA FELIZ</a:t>
            </a:r>
            <a:r>
              <a:rPr lang="es-CO" sz="2400" dirty="0">
                <a:solidFill>
                  <a:srgbClr val="444444"/>
                </a:solidFill>
                <a:latin typeface="Times New Roman" panose="02020603050405020304" pitchFamily="18" charset="0"/>
                <a:ea typeface="Times New Roman" panose="02020603050405020304" pitchFamily="18" charset="0"/>
              </a:rPr>
              <a:t>. Hacer de esta situación una oportunidad para amar y disfrutar la vida.</a:t>
            </a:r>
            <a:endParaRPr lang="es-CO" sz="2400" dirty="0">
              <a:latin typeface="Times New Roman" panose="02020603050405020304" pitchFamily="18" charset="0"/>
              <a:ea typeface="Times New Roman" panose="02020603050405020304" pitchFamily="18" charset="0"/>
            </a:endParaRPr>
          </a:p>
          <a:p>
            <a:pPr fontAlgn="base">
              <a:lnSpc>
                <a:spcPct val="107000"/>
              </a:lnSpc>
              <a:spcAft>
                <a:spcPts val="800"/>
              </a:spcAft>
            </a:pPr>
            <a:r>
              <a:rPr lang="es-CO" sz="2400" dirty="0">
                <a:solidFill>
                  <a:srgbClr val="444444"/>
                </a:solidFill>
                <a:latin typeface="Helvetica" panose="020B0604020202020204" pitchFamily="34" charset="0"/>
                <a:ea typeface="Calibri" panose="020F0502020204030204" pitchFamily="34" charset="0"/>
                <a:cs typeface="Times New Roman" panose="02020603050405020304" pitchFamily="18" charset="0"/>
              </a:rPr>
              <a:t>ACTIVIDAD:</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s-CO" sz="2400" dirty="0">
                <a:solidFill>
                  <a:srgbClr val="444444"/>
                </a:solidFill>
                <a:latin typeface="Helvetica" panose="020B0604020202020204" pitchFamily="34" charset="0"/>
                <a:ea typeface="Calibri" panose="020F0502020204030204" pitchFamily="34" charset="0"/>
                <a:cs typeface="Times New Roman" panose="02020603050405020304" pitchFamily="18" charset="0"/>
              </a:rPr>
              <a:t>Recuerda  las reglas y escribe tu reflexión:</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fontAlgn="base"/>
            <a:r>
              <a:rPr lang="es-CO" sz="2400" dirty="0">
                <a:solidFill>
                  <a:srgbClr val="444444"/>
                </a:solidFill>
                <a:latin typeface="Helvetica" panose="020B0604020202020204" pitchFamily="34" charset="0"/>
                <a:ea typeface="Times New Roman" panose="02020603050405020304" pitchFamily="18" charset="0"/>
              </a:rPr>
              <a:t>1-¿He cumplido con todas?</a:t>
            </a:r>
            <a:endParaRPr lang="es-CO" sz="2400" dirty="0">
              <a:latin typeface="Times New Roman" panose="02020603050405020304" pitchFamily="18" charset="0"/>
              <a:ea typeface="Times New Roman" panose="02020603050405020304" pitchFamily="18" charset="0"/>
            </a:endParaRPr>
          </a:p>
          <a:p>
            <a:pPr fontAlgn="base"/>
            <a:r>
              <a:rPr lang="es-CO" sz="2400" dirty="0">
                <a:solidFill>
                  <a:srgbClr val="444444"/>
                </a:solidFill>
                <a:latin typeface="Helvetica" panose="020B0604020202020204" pitchFamily="34" charset="0"/>
                <a:ea typeface="Times New Roman" panose="02020603050405020304" pitchFamily="18" charset="0"/>
              </a:rPr>
              <a:t> </a:t>
            </a:r>
            <a:endParaRPr lang="es-CO" sz="2400" dirty="0">
              <a:latin typeface="Times New Roman" panose="02020603050405020304" pitchFamily="18" charset="0"/>
              <a:ea typeface="Times New Roman" panose="02020603050405020304" pitchFamily="18" charset="0"/>
            </a:endParaRPr>
          </a:p>
          <a:p>
            <a:pPr fontAlgn="base"/>
            <a:r>
              <a:rPr lang="es-CO" sz="2400" dirty="0">
                <a:solidFill>
                  <a:srgbClr val="444444"/>
                </a:solidFill>
                <a:latin typeface="Helvetica" panose="020B0604020202020204" pitchFamily="34" charset="0"/>
                <a:ea typeface="Times New Roman" panose="02020603050405020304" pitchFamily="18" charset="0"/>
              </a:rPr>
              <a:t> 2-Y si no lo he hecho, ¿de qué manera he incumplido? </a:t>
            </a:r>
            <a:endParaRPr lang="es-CO" sz="2400" dirty="0">
              <a:latin typeface="Times New Roman" panose="02020603050405020304" pitchFamily="18" charset="0"/>
              <a:ea typeface="Times New Roman" panose="02020603050405020304" pitchFamily="18" charset="0"/>
            </a:endParaRPr>
          </a:p>
          <a:p>
            <a:pPr fontAlgn="base"/>
            <a:r>
              <a:rPr lang="es-CO" sz="2400" dirty="0">
                <a:solidFill>
                  <a:srgbClr val="444444"/>
                </a:solidFill>
                <a:latin typeface="Helvetica" panose="020B0604020202020204" pitchFamily="34" charset="0"/>
                <a:ea typeface="Times New Roman" panose="02020603050405020304" pitchFamily="18" charset="0"/>
              </a:rPr>
              <a:t> </a:t>
            </a:r>
            <a:endParaRPr lang="es-CO" sz="2400" dirty="0">
              <a:latin typeface="Times New Roman" panose="02020603050405020304" pitchFamily="18" charset="0"/>
              <a:ea typeface="Times New Roman" panose="02020603050405020304" pitchFamily="18" charset="0"/>
            </a:endParaRPr>
          </a:p>
          <a:p>
            <a:pPr fontAlgn="base"/>
            <a:r>
              <a:rPr lang="es-CO" sz="2400" dirty="0">
                <a:solidFill>
                  <a:srgbClr val="444444"/>
                </a:solidFill>
                <a:latin typeface="Helvetica" panose="020B0604020202020204" pitchFamily="34" charset="0"/>
                <a:ea typeface="Times New Roman" panose="02020603050405020304" pitchFamily="18" charset="0"/>
              </a:rPr>
              <a:t> </a:t>
            </a:r>
            <a:endParaRPr lang="es-CO" sz="2400" dirty="0">
              <a:latin typeface="Times New Roman" panose="02020603050405020304" pitchFamily="18" charset="0"/>
              <a:ea typeface="Times New Roman" panose="02020603050405020304" pitchFamily="18" charset="0"/>
            </a:endParaRPr>
          </a:p>
          <a:p>
            <a:pPr fontAlgn="base"/>
            <a:r>
              <a:rPr lang="es-CO" sz="2400" dirty="0">
                <a:solidFill>
                  <a:srgbClr val="444444"/>
                </a:solidFill>
                <a:latin typeface="Helvetica" panose="020B0604020202020204" pitchFamily="34" charset="0"/>
                <a:ea typeface="Times New Roman" panose="02020603050405020304" pitchFamily="18" charset="0"/>
              </a:rPr>
              <a:t>3-Y cómo seguiré de ahora en adelante.</a:t>
            </a:r>
            <a:endParaRPr lang="es-CO"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906986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4436" y="1410356"/>
            <a:ext cx="10820399" cy="2801935"/>
          </a:xfrm>
        </p:spPr>
        <p:txBody>
          <a:bodyPr/>
          <a:lstStyle/>
          <a:p>
            <a:pPr algn="ctr"/>
            <a:r>
              <a:rPr lang="es-CO" dirty="0" smtClean="0"/>
              <a:t>RECUERDA CONECTARTE CON LA PROFESORA VANESSA CANAL A LAS 11:30 POR ZOOM</a:t>
            </a:r>
            <a:endParaRPr lang="es-CO" dirty="0"/>
          </a:p>
        </p:txBody>
      </p:sp>
    </p:spTree>
    <p:extLst>
      <p:ext uri="{BB962C8B-B14F-4D97-AF65-F5344CB8AC3E}">
        <p14:creationId xmlns:p14="http://schemas.microsoft.com/office/powerpoint/2010/main" val="33215176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RTELITOS para dinamizar las pausas activas en nuestras clas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531" y="341767"/>
            <a:ext cx="7469746" cy="6239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2865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Estela de condensación">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72</TotalTime>
  <Words>533</Words>
  <Application>Microsoft Office PowerPoint</Application>
  <PresentationFormat>Panorámica</PresentationFormat>
  <Paragraphs>62</Paragraphs>
  <Slides>20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20</vt:i4>
      </vt:variant>
    </vt:vector>
  </HeadingPairs>
  <TitlesOfParts>
    <vt:vector size="28" baseType="lpstr">
      <vt:lpstr>Arial</vt:lpstr>
      <vt:lpstr>Arial Black</vt:lpstr>
      <vt:lpstr>Calibri</vt:lpstr>
      <vt:lpstr>Century Gothic</vt:lpstr>
      <vt:lpstr>Helvetica</vt:lpstr>
      <vt:lpstr>Symbol</vt:lpstr>
      <vt:lpstr>Times New Roman</vt:lpstr>
      <vt:lpstr>Estela de condensación</vt:lpstr>
      <vt:lpstr>Presentación de PowerPoint</vt:lpstr>
      <vt:lpstr>CLASE DE MATEMÁTICAS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HEMOS TERMINADO LA CLASE DE MATEMÁTICAS POR HOY…</vt:lpstr>
      <vt:lpstr>Presentación de PowerPoint</vt:lpstr>
      <vt:lpstr>Ahora descansa un poco y continua con la clase de tecnología: escribe en tu cuaderno lo que se indica en las diapositivas, realiza la lectura y luego reflexiona y responde las preguntas:</vt:lpstr>
      <vt:lpstr>CLASE DE TECNOLOGÍA: </vt:lpstr>
      <vt:lpstr>Presentación de PowerPoint</vt:lpstr>
      <vt:lpstr>Presentación de PowerPoint</vt:lpstr>
      <vt:lpstr>Presentación de PowerPoint</vt:lpstr>
      <vt:lpstr>Presentación de PowerPoint</vt:lpstr>
      <vt:lpstr>RECUERDA CONECTARTE CON LA PROFESORA VANESSA CANAL A LAS 11:30 POR ZOOM</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 DE MATEMÁTICAS</dc:title>
  <dc:creator>Felipe Gonzalez</dc:creator>
  <cp:lastModifiedBy>Felipe Gonzalez</cp:lastModifiedBy>
  <cp:revision>8</cp:revision>
  <dcterms:created xsi:type="dcterms:W3CDTF">2020-05-22T00:14:11Z</dcterms:created>
  <dcterms:modified xsi:type="dcterms:W3CDTF">2020-05-22T01:26:45Z</dcterms:modified>
</cp:coreProperties>
</file>