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2"/>
  </p:notesMasterIdLst>
  <p:handoutMasterIdLst>
    <p:handoutMasterId r:id="rId33"/>
  </p:handoutMasterIdLst>
  <p:sldIdLst>
    <p:sldId id="256" r:id="rId3"/>
    <p:sldId id="288" r:id="rId4"/>
    <p:sldId id="297" r:id="rId5"/>
    <p:sldId id="298" r:id="rId6"/>
    <p:sldId id="299" r:id="rId7"/>
    <p:sldId id="300" r:id="rId8"/>
    <p:sldId id="292" r:id="rId9"/>
    <p:sldId id="291" r:id="rId10"/>
    <p:sldId id="289" r:id="rId11"/>
    <p:sldId id="309" r:id="rId12"/>
    <p:sldId id="306" r:id="rId13"/>
    <p:sldId id="290" r:id="rId14"/>
    <p:sldId id="311" r:id="rId15"/>
    <p:sldId id="312" r:id="rId16"/>
    <p:sldId id="293" r:id="rId17"/>
    <p:sldId id="308" r:id="rId18"/>
    <p:sldId id="307" r:id="rId19"/>
    <p:sldId id="294" r:id="rId20"/>
    <p:sldId id="310" r:id="rId21"/>
    <p:sldId id="296" r:id="rId22"/>
    <p:sldId id="295" r:id="rId23"/>
    <p:sldId id="314" r:id="rId24"/>
    <p:sldId id="301" r:id="rId25"/>
    <p:sldId id="302" r:id="rId26"/>
    <p:sldId id="303" r:id="rId27"/>
    <p:sldId id="304" r:id="rId28"/>
    <p:sldId id="285" r:id="rId29"/>
    <p:sldId id="31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35" d="100"/>
          <a:sy n="35" d="100"/>
        </p:scale>
        <p:origin x="-1626" y="-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5/26/2020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5/26/2020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ree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" name="Free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" name="Free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" name="Free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9" name="Freeform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50" name="Gro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ree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59" name="Freeform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0" name="Freeform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61" name="Gro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1" name="Gro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7" name="Gro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ree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9" name="Gro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5" name="Freeform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6" name="Free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7" name="Gro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ree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6" name="Gro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1" name="Gro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5/26/2020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5/26/2020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9" name="Gro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3" name="Gro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ree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7" name="Gro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3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4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5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6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7" name="Free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8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9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0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1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2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3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4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5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6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7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8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9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0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1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2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3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4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5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6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7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8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9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0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1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2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3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4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5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7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8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9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0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1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2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3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4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5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6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7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8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9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0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1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2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3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4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5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6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7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8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9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0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1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2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3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4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5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6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7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9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0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2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3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4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5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6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0" name="Gro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ree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Free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Free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ree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ree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9" name="Gro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ree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10" name="Freeform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311" name="Gro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ree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o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ree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7" name="Free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5" name="Free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7" name="Free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ree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3" name="Free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ree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ree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grpSp>
        <p:nvGrpSpPr>
          <p:cNvPr id="422" name="Gro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1" name="Gro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3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4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5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6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7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8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9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40" name="Gro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5/26/2020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5/26/2020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5/26/2020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5/26/2020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5/26/2020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5/26/2020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" name="Freeform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0" name="Gro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ree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" name="Gro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1" name="Gro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5/26/2020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none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936">
          <p15:clr>
            <a:srgbClr val="F26B43"/>
          </p15:clr>
        </p15:guide>
        <p15:guide id="3" pos="3840">
          <p15:clr>
            <a:srgbClr val="F26B43"/>
          </p15:clr>
        </p15:guide>
        <p15:guide id="4" orient="horz" pos="3552">
          <p15:clr>
            <a:srgbClr val="F26B43"/>
          </p15:clr>
        </p15:guide>
        <p15:guide id="5" pos="6720">
          <p15:clr>
            <a:srgbClr val="F26B43"/>
          </p15:clr>
        </p15:guide>
        <p15:guide id="6" pos="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2957" y="165020"/>
            <a:ext cx="9608749" cy="2263258"/>
          </a:xfrm>
        </p:spPr>
        <p:txBody>
          <a:bodyPr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" noProof="1"/>
              <a:t>¡Bienvenidos</a:t>
            </a:r>
            <a:r>
              <a:rPr lang="es-ES" noProof="1" smtClean="0"/>
              <a:t>, a todos!</a:t>
            </a:r>
            <a:endParaRPr lang="es-ES" noProof="1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432957" y="2476917"/>
            <a:ext cx="8337721" cy="17716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s-ES" noProof="1" smtClean="0"/>
              <a:t>A LA CLASE DE MATEMÁTICAS Y GEOMETRÍA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s-ES" noProof="1" smtClean="0"/>
              <a:t>MAYO 26 DE 2020</a:t>
            </a:r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0590" t="18715" r="3259" b="30872"/>
          <a:stretch/>
        </p:blipFill>
        <p:spPr bwMode="auto">
          <a:xfrm>
            <a:off x="1275008" y="193183"/>
            <a:ext cx="9736429" cy="62462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55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976" t="28679" r="36694" b="25279"/>
          <a:stretch/>
        </p:blipFill>
        <p:spPr bwMode="auto">
          <a:xfrm>
            <a:off x="901522" y="399246"/>
            <a:ext cx="10225825" cy="6065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309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807" t="28075" r="37712" b="16497"/>
          <a:stretch/>
        </p:blipFill>
        <p:spPr bwMode="auto">
          <a:xfrm>
            <a:off x="682580" y="399245"/>
            <a:ext cx="10444765" cy="6293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311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807" t="28074" r="36694" b="21513"/>
          <a:stretch/>
        </p:blipFill>
        <p:spPr bwMode="auto">
          <a:xfrm>
            <a:off x="450761" y="656823"/>
            <a:ext cx="11062952" cy="5847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328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976" t="25659" r="36694" b="26344"/>
          <a:stretch/>
        </p:blipFill>
        <p:spPr bwMode="auto">
          <a:xfrm>
            <a:off x="746975" y="257578"/>
            <a:ext cx="10277339" cy="6027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6793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9164" t="28979" r="37204" b="20909"/>
          <a:stretch/>
        </p:blipFill>
        <p:spPr bwMode="auto">
          <a:xfrm>
            <a:off x="1641788" y="1183113"/>
            <a:ext cx="3009900" cy="1581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7976" t="29885" r="36694" b="21212"/>
          <a:stretch/>
        </p:blipFill>
        <p:spPr bwMode="auto">
          <a:xfrm>
            <a:off x="6385104" y="1202163"/>
            <a:ext cx="3105150" cy="1543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4"/>
          <a:srcRect l="8656" t="28678" r="36354" b="20607"/>
          <a:stretch/>
        </p:blipFill>
        <p:spPr bwMode="auto">
          <a:xfrm>
            <a:off x="1565588" y="3543300"/>
            <a:ext cx="3086100" cy="1600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5"/>
          <a:srcRect l="7977" t="28376" r="37542" b="21513"/>
          <a:stretch/>
        </p:blipFill>
        <p:spPr bwMode="auto">
          <a:xfrm>
            <a:off x="6432729" y="3758887"/>
            <a:ext cx="3057525" cy="1581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53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807" t="28376" r="37203" b="21514"/>
          <a:stretch/>
        </p:blipFill>
        <p:spPr bwMode="auto">
          <a:xfrm>
            <a:off x="1835507" y="423258"/>
            <a:ext cx="3086100" cy="22297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9334" t="29583" r="37033" b="21815"/>
          <a:stretch/>
        </p:blipFill>
        <p:spPr bwMode="auto">
          <a:xfrm>
            <a:off x="7095723" y="470884"/>
            <a:ext cx="3009900" cy="2182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4"/>
          <a:srcRect l="7807" t="28979" r="37203" b="20306"/>
          <a:stretch/>
        </p:blipFill>
        <p:spPr bwMode="auto">
          <a:xfrm>
            <a:off x="1835507" y="3169813"/>
            <a:ext cx="3086100" cy="2445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5"/>
          <a:srcRect l="8827" t="28678" r="36862" b="20305"/>
          <a:stretch/>
        </p:blipFill>
        <p:spPr bwMode="auto">
          <a:xfrm>
            <a:off x="7076673" y="3169813"/>
            <a:ext cx="3048000" cy="2445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083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316" t="28678" r="37373" b="20004"/>
          <a:stretch/>
        </p:blipFill>
        <p:spPr bwMode="auto">
          <a:xfrm>
            <a:off x="965915" y="746975"/>
            <a:ext cx="9813702" cy="54348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395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9894" t="23461" r="5141" b="30507"/>
          <a:stretch/>
        </p:blipFill>
        <p:spPr>
          <a:xfrm>
            <a:off x="1966840" y="257578"/>
            <a:ext cx="8606716" cy="637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4504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5126" y="331227"/>
            <a:ext cx="9133730" cy="1233424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ESCRIBE EN TU CUADERNO LAS DIAPOSITIVAS DE LA 6 A LA 18:</a:t>
            </a:r>
            <a:br>
              <a:rPr lang="es-CO" dirty="0" smtClean="0"/>
            </a:br>
            <a:r>
              <a:rPr lang="es-CO" dirty="0" smtClean="0"/>
              <a:t>                                     </a:t>
            </a:r>
            <a:r>
              <a:rPr lang="es-CO" dirty="0" smtClean="0"/>
              <a:t>“</a:t>
            </a:r>
            <a:r>
              <a:rPr lang="es-CO" dirty="0" smtClean="0"/>
              <a:t>UN POLÍGONO” 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4000" y="1756356"/>
            <a:ext cx="9134856" cy="4152901"/>
          </a:xfrm>
        </p:spPr>
        <p:txBody>
          <a:bodyPr/>
          <a:lstStyle/>
          <a:p>
            <a:pPr marL="45720" indent="0">
              <a:buNone/>
            </a:pPr>
            <a:r>
              <a:rPr lang="es-CO" dirty="0" smtClean="0"/>
              <a:t>Es una figura cerrada formada por segmentos que comparten un extremo.</a:t>
            </a:r>
          </a:p>
          <a:p>
            <a:pPr marL="45720" indent="0">
              <a:buNone/>
            </a:pPr>
            <a:r>
              <a:rPr lang="es-CO" dirty="0" smtClean="0"/>
              <a:t>Un polígono con tres lados se llama </a:t>
            </a:r>
            <a:r>
              <a:rPr lang="es-CO" b="1" dirty="0" smtClean="0">
                <a:latin typeface="Arial Black" panose="020B0A04020102020204" pitchFamily="34" charset="0"/>
              </a:rPr>
              <a:t>triángulo </a:t>
            </a:r>
            <a:r>
              <a:rPr lang="es-CO" dirty="0" smtClean="0"/>
              <a:t>y uno de cuatro lados se llama</a:t>
            </a:r>
          </a:p>
          <a:p>
            <a:pPr marL="45720" indent="0">
              <a:buNone/>
            </a:pPr>
            <a:r>
              <a:rPr lang="es-CO" dirty="0" smtClean="0">
                <a:latin typeface="Arial Black" panose="020B0A04020102020204" pitchFamily="34" charset="0"/>
              </a:rPr>
              <a:t>cuadrilátero.</a:t>
            </a:r>
            <a:r>
              <a:rPr lang="es-CO" dirty="0" smtClean="0"/>
              <a:t>  </a:t>
            </a:r>
          </a:p>
          <a:p>
            <a:pPr marL="45720" indent="0">
              <a:buNone/>
            </a:pPr>
            <a:r>
              <a:rPr lang="es-CO" dirty="0" smtClean="0"/>
              <a:t>El menor polígono que puede ser construido es el de tres segmentos o lados y se denomina </a:t>
            </a:r>
            <a:r>
              <a:rPr lang="es-CO" b="1" dirty="0" smtClean="0">
                <a:latin typeface="Arial Black" panose="020B0A04020102020204" pitchFamily="34" charset="0"/>
              </a:rPr>
              <a:t>triángulo.</a:t>
            </a:r>
          </a:p>
          <a:p>
            <a:pPr marL="45720" indent="0">
              <a:buNone/>
            </a:pPr>
            <a:endParaRPr lang="es-CO" b="1" dirty="0">
              <a:latin typeface="Arial Black" panose="020B0A04020102020204" pitchFamily="34" charset="0"/>
            </a:endParaRPr>
          </a:p>
          <a:p>
            <a:pPr marL="45720" indent="0">
              <a:buNone/>
            </a:pPr>
            <a:endParaRPr lang="es-CO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16889" t="34249" r="44624" b="18526"/>
          <a:stretch/>
        </p:blipFill>
        <p:spPr bwMode="auto">
          <a:xfrm>
            <a:off x="7726481" y="3691139"/>
            <a:ext cx="2807595" cy="27303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07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486" t="29282" r="37033" b="19702"/>
          <a:stretch/>
        </p:blipFill>
        <p:spPr bwMode="auto">
          <a:xfrm>
            <a:off x="901522" y="734096"/>
            <a:ext cx="5009882" cy="43144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8316" t="29282" r="37204" b="21815"/>
          <a:stretch/>
        </p:blipFill>
        <p:spPr bwMode="auto">
          <a:xfrm>
            <a:off x="6323528" y="1313646"/>
            <a:ext cx="4559120" cy="39280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7596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TEMÁTICAS 2º: CUERPOS GEOMÉTRIC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16" y="405800"/>
            <a:ext cx="9284639" cy="576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60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eometría y estadística sexto | marle9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01" y="399246"/>
            <a:ext cx="9028089" cy="625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3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487" t="28376" r="37711" b="19702"/>
          <a:stretch/>
        </p:blipFill>
        <p:spPr bwMode="auto">
          <a:xfrm>
            <a:off x="2150772" y="128789"/>
            <a:ext cx="7753081" cy="29492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8656" t="28678" r="37203" b="20305"/>
          <a:stretch/>
        </p:blipFill>
        <p:spPr bwMode="auto">
          <a:xfrm>
            <a:off x="944919" y="3306717"/>
            <a:ext cx="3267882" cy="3068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4"/>
          <a:srcRect l="8147" t="28980" r="37543" b="26343"/>
          <a:stretch/>
        </p:blipFill>
        <p:spPr bwMode="auto">
          <a:xfrm>
            <a:off x="4404576" y="3306716"/>
            <a:ext cx="3296990" cy="3068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5"/>
          <a:srcRect l="8655" t="28677" r="37203" b="22419"/>
          <a:stretch/>
        </p:blipFill>
        <p:spPr bwMode="auto">
          <a:xfrm>
            <a:off x="7873758" y="3306717"/>
            <a:ext cx="3395256" cy="30683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994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é es un polígono? Definición, características y ejemplos - Com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4" y="229672"/>
            <a:ext cx="9684913" cy="615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19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POLÍGONOS REGULARES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>
                <a:latin typeface="Arial Black" panose="020B0A04020102020204" pitchFamily="34" charset="0"/>
              </a:rPr>
              <a:t>Son los polígonos cuyos lados miden lo mismo.</a:t>
            </a:r>
          </a:p>
          <a:p>
            <a:endParaRPr lang="es-CO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7977" t="28376" r="37542" b="20004"/>
          <a:stretch/>
        </p:blipFill>
        <p:spPr bwMode="auto">
          <a:xfrm>
            <a:off x="1622739" y="1880315"/>
            <a:ext cx="8834906" cy="47780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455021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9165" t="28074" r="37542" b="20607"/>
          <a:stretch/>
        </p:blipFill>
        <p:spPr bwMode="auto">
          <a:xfrm>
            <a:off x="1741465" y="373487"/>
            <a:ext cx="3603268" cy="2665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8317" t="28075" r="36864" b="20607"/>
          <a:stretch/>
        </p:blipFill>
        <p:spPr bwMode="auto">
          <a:xfrm>
            <a:off x="6336406" y="373487"/>
            <a:ext cx="3980040" cy="2665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4"/>
          <a:srcRect l="8656" t="28979" r="37372" b="21212"/>
          <a:stretch/>
        </p:blipFill>
        <p:spPr bwMode="auto">
          <a:xfrm>
            <a:off x="1741465" y="3387142"/>
            <a:ext cx="3603268" cy="28075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5"/>
          <a:srcRect l="7977" t="28376" r="37542" b="20004"/>
          <a:stretch/>
        </p:blipFill>
        <p:spPr bwMode="auto">
          <a:xfrm>
            <a:off x="6426559" y="3387142"/>
            <a:ext cx="3980041" cy="28075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274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ZOLANDIA: LOS POLÍGONOS- INTERIOR, EXTERIOR Y FRONT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41" y="802814"/>
            <a:ext cx="9710670" cy="584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7858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7977" t="28678" r="37033" b="16683"/>
          <a:stretch/>
        </p:blipFill>
        <p:spPr bwMode="auto">
          <a:xfrm>
            <a:off x="1809749" y="360475"/>
            <a:ext cx="4011501" cy="31590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3"/>
          <a:srcRect l="9336" t="28979" r="37711" b="17891"/>
          <a:stretch/>
        </p:blipFill>
        <p:spPr bwMode="auto">
          <a:xfrm>
            <a:off x="6433265" y="360475"/>
            <a:ext cx="4307716" cy="31590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4"/>
          <a:srcRect l="7976" t="28979" r="36694" b="18797"/>
          <a:stretch/>
        </p:blipFill>
        <p:spPr bwMode="auto">
          <a:xfrm>
            <a:off x="4108362" y="3799268"/>
            <a:ext cx="4012439" cy="26788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717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147" t="28376" r="36185" b="19400"/>
          <a:stretch/>
        </p:blipFill>
        <p:spPr bwMode="auto">
          <a:xfrm>
            <a:off x="1506828" y="708338"/>
            <a:ext cx="9375819" cy="55507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241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Matemática 5to básico: POLÍGONOS IRREGULA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344" y="249763"/>
            <a:ext cx="8421754" cy="631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3809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316" t="28075" r="36524" b="27248"/>
          <a:stretch/>
        </p:blipFill>
        <p:spPr bwMode="auto">
          <a:xfrm>
            <a:off x="643944" y="218941"/>
            <a:ext cx="10328856" cy="61689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671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977" t="27470" r="36864" b="14872"/>
          <a:stretch/>
        </p:blipFill>
        <p:spPr bwMode="auto">
          <a:xfrm>
            <a:off x="1171977" y="231820"/>
            <a:ext cx="9968248" cy="63879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32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146" t="29281" r="36864" b="19400"/>
          <a:stretch/>
        </p:blipFill>
        <p:spPr bwMode="auto">
          <a:xfrm>
            <a:off x="695459" y="334851"/>
            <a:ext cx="10586433" cy="6310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312440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637" t="27772" r="36354" b="26343"/>
          <a:stretch/>
        </p:blipFill>
        <p:spPr bwMode="auto">
          <a:xfrm>
            <a:off x="888642" y="373487"/>
            <a:ext cx="10058400" cy="6014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141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243682" cy="3507549"/>
          </a:xfrm>
        </p:spPr>
        <p:txBody>
          <a:bodyPr/>
          <a:lstStyle/>
          <a:p>
            <a:pPr marL="0" indent="0"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" sz="6000" b="0" i="0" noProof="1" smtClean="0">
                <a:solidFill>
                  <a:schemeClr val="tx1"/>
                </a:solidFill>
                <a:ea typeface="+mj-ea"/>
                <a:cs typeface="+mj-cs"/>
              </a:rPr>
              <a:t>¿Alguna pregunta?</a:t>
            </a:r>
            <a:endParaRPr lang="es-ES" sz="6000" b="0" i="0" noProof="1">
              <a:solidFill>
                <a:schemeClr val="tx1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9998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568308"/>
            <a:ext cx="9133730" cy="1233424"/>
          </a:xfrm>
        </p:spPr>
        <p:txBody>
          <a:bodyPr/>
          <a:lstStyle/>
          <a:p>
            <a:r>
              <a:rPr lang="es-CO" dirty="0" smtClean="0"/>
              <a:t>AHORA PRACTICA LO VISTO EN CLASE, EN EL TEXTO GUÍA: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8824" y="2129845"/>
            <a:ext cx="10204082" cy="2738370"/>
          </a:xfrm>
        </p:spPr>
        <p:txBody>
          <a:bodyPr>
            <a:normAutofit/>
          </a:bodyPr>
          <a:lstStyle/>
          <a:p>
            <a:r>
              <a:rPr lang="es-CO" sz="4000" dirty="0" smtClean="0"/>
              <a:t>Desarrolla el punto 1 de la página 158.</a:t>
            </a:r>
          </a:p>
          <a:p>
            <a:r>
              <a:rPr lang="es-CO" sz="4000" dirty="0" smtClean="0"/>
              <a:t>Los puntos propuestos en la página 159.</a:t>
            </a:r>
          </a:p>
          <a:p>
            <a:r>
              <a:rPr lang="es-CO" sz="4000" dirty="0" smtClean="0"/>
              <a:t>El punto 17 de la página 161.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49794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834" y="378115"/>
            <a:ext cx="9388657" cy="5185558"/>
          </a:xfrm>
        </p:spPr>
        <p:txBody>
          <a:bodyPr/>
          <a:lstStyle/>
          <a:p>
            <a:pPr marL="0" indent="0"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" sz="6000" b="0" i="0" noProof="1" smtClean="0">
                <a:solidFill>
                  <a:schemeClr val="tx1"/>
                </a:solidFill>
                <a:ea typeface="+mj-ea"/>
                <a:cs typeface="+mj-cs"/>
              </a:rPr>
              <a:t>HEMOS TERMINADO NUESTRA CLASE…</a:t>
            </a:r>
            <a:br>
              <a:rPr lang="es-ES" sz="6000" b="0" i="0" noProof="1" smtClean="0">
                <a:solidFill>
                  <a:schemeClr val="tx1"/>
                </a:solidFill>
                <a:ea typeface="+mj-ea"/>
                <a:cs typeface="+mj-cs"/>
              </a:rPr>
            </a:br>
            <a:r>
              <a:rPr lang="es-ES" noProof="1" smtClean="0"/>
              <a:t>DESCANSA UN POCO, TOMA LA LONCHERA.PARA CONTINUAR CON LENGUA CASTELLANA.</a:t>
            </a:r>
            <a:r>
              <a:rPr lang="es-ES" sz="6000" b="0" i="0" noProof="1" smtClean="0">
                <a:solidFill>
                  <a:schemeClr val="tx1"/>
                </a:solidFill>
                <a:ea typeface="+mj-ea"/>
                <a:cs typeface="+mj-cs"/>
              </a:rPr>
              <a:t> </a:t>
            </a:r>
            <a:endParaRPr lang="es-ES" sz="6000" b="0" i="0" noProof="1">
              <a:solidFill>
                <a:schemeClr val="tx1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DE4BEE2-1A4B-4E4D-9195-085BD14905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vuelta al cole para escuela primaria (pantalla panorámica)</Template>
  <TotalTime>0</TotalTime>
  <Words>135</Words>
  <Application>Microsoft Office PowerPoint</Application>
  <PresentationFormat>Panorámica</PresentationFormat>
  <Paragraphs>16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Arial</vt:lpstr>
      <vt:lpstr>Arial Black</vt:lpstr>
      <vt:lpstr>Cambria</vt:lpstr>
      <vt:lpstr>Back to School 16x9</vt:lpstr>
      <vt:lpstr>¡Bienvenidos, a todos!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ESCRIBE EN TU CUADERNO LAS DIAPOSITIVAS DE LA 6 A LA 18:                                      “UN POLÍGONO”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POLÍGONOS REGULARES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¿Alguna pregunta?</vt:lpstr>
      <vt:lpstr>AHORA PRACTICA LO VISTO EN CLASE, EN EL TEXTO GUÍA:</vt:lpstr>
      <vt:lpstr>HEMOS TERMINADO NUESTRA CLASE… DESCANSA UN POCO, TOMA LA LONCHERA.PARA CONTINUAR CON LENGUA CASTELLANA.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2020-05-22T20:44:12Z</dcterms:created>
  <dcterms:modified xsi:type="dcterms:W3CDTF">2020-05-26T13:13:34Z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TC028952709991</vt:lpwstr>
  </property>
</Properties>
</file>